
<file path=[Content_Types].xml><?xml version="1.0" encoding="utf-8"?>
<Types xmlns="http://schemas.openxmlformats.org/package/2006/content-types">
  <Default Extension="xml" ContentType="application/xml"/>
  <Default Extension="mp3" ContentType="audio/mpeg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67" r:id="rId2"/>
    <p:sldId id="256" r:id="rId3"/>
    <p:sldId id="268" r:id="rId4"/>
    <p:sldId id="299" r:id="rId5"/>
    <p:sldId id="300" r:id="rId6"/>
    <p:sldId id="257" r:id="rId7"/>
    <p:sldId id="280" r:id="rId8"/>
    <p:sldId id="269" r:id="rId9"/>
    <p:sldId id="284" r:id="rId10"/>
    <p:sldId id="301" r:id="rId11"/>
    <p:sldId id="302" r:id="rId12"/>
    <p:sldId id="303" r:id="rId13"/>
    <p:sldId id="304" r:id="rId14"/>
    <p:sldId id="270" r:id="rId15"/>
    <p:sldId id="285" r:id="rId16"/>
    <p:sldId id="306" r:id="rId17"/>
    <p:sldId id="305" r:id="rId18"/>
    <p:sldId id="307" r:id="rId19"/>
    <p:sldId id="308" r:id="rId20"/>
    <p:sldId id="309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271" r:id="rId32"/>
    <p:sldId id="291" r:id="rId33"/>
    <p:sldId id="321" r:id="rId34"/>
    <p:sldId id="322" r:id="rId35"/>
    <p:sldId id="323" r:id="rId36"/>
    <p:sldId id="294" r:id="rId37"/>
    <p:sldId id="272" r:id="rId38"/>
  </p:sldIdLst>
  <p:sldSz cx="12192000" cy="6858000"/>
  <p:notesSz cx="6858000" cy="9144000"/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0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7310" userDrawn="1">
          <p15:clr>
            <a:srgbClr val="A4A3A4"/>
          </p15:clr>
        </p15:guide>
        <p15:guide id="5" pos="55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3E7886"/>
    <a:srgbClr val="315E69"/>
    <a:srgbClr val="2D5761"/>
    <a:srgbClr val="FFFFFF"/>
    <a:srgbClr val="404040"/>
    <a:srgbClr val="9F9F9F"/>
    <a:srgbClr val="FDFDFD"/>
    <a:srgbClr val="222B33"/>
    <a:srgbClr val="2C23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主题样式 1 - 个性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主题样式 1 - 个性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主题样式 1 - 个性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31" autoAdjust="0"/>
    <p:restoredTop sz="83932"/>
  </p:normalViewPr>
  <p:slideViewPr>
    <p:cSldViewPr snapToGrid="0">
      <p:cViewPr varScale="1">
        <p:scale>
          <a:sx n="83" d="100"/>
          <a:sy n="83" d="100"/>
        </p:scale>
        <p:origin x="808" y="192"/>
      </p:cViewPr>
      <p:guideLst>
        <p:guide orient="horz" pos="2160"/>
        <p:guide pos="370"/>
        <p:guide pos="3840"/>
        <p:guide pos="7310"/>
        <p:guide pos="5596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tags" Target="tags/tag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EA44AB-B78B-4CC9-A539-5A4F42E52B5D}" type="datetimeFigureOut">
              <a:rPr lang="zh-CN" altLang="en-US" smtClean="0"/>
              <a:t>17/1/4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D8ACD6-B84E-46E9-AEC8-A46527A8B4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858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8ACD6-B84E-46E9-AEC8-A46527A8B4D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3015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8ACD6-B84E-46E9-AEC8-A46527A8B4D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356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8ACD6-B84E-46E9-AEC8-A46527A8B4D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041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8ACD6-B84E-46E9-AEC8-A46527A8B4D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8411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8ACD6-B84E-46E9-AEC8-A46527A8B4D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5810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8ACD6-B84E-46E9-AEC8-A46527A8B4D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1085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8ACD6-B84E-46E9-AEC8-A46527A8B4D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2613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8ACD6-B84E-46E9-AEC8-A46527A8B4D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3400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8ACD6-B84E-46E9-AEC8-A46527A8B4D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1121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8ACD6-B84E-46E9-AEC8-A46527A8B4D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62619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8ACD6-B84E-46E9-AEC8-A46527A8B4D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626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8ACD6-B84E-46E9-AEC8-A46527A8B4D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7466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8ACD6-B84E-46E9-AEC8-A46527A8B4D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8929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8ACD6-B84E-46E9-AEC8-A46527A8B4D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3604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8ACD6-B84E-46E9-AEC8-A46527A8B4D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5158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8ACD6-B84E-46E9-AEC8-A46527A8B4D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6726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8ACD6-B84E-46E9-AEC8-A46527A8B4D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25958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8ACD6-B84E-46E9-AEC8-A46527A8B4D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3089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8ACD6-B84E-46E9-AEC8-A46527A8B4D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9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8ACD6-B84E-46E9-AEC8-A46527A8B4D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5512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8ACD6-B84E-46E9-AEC8-A46527A8B4D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5602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8ACD6-B84E-46E9-AEC8-A46527A8B4D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872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8ACD6-B84E-46E9-AEC8-A46527A8B4D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46349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8ACD6-B84E-46E9-AEC8-A46527A8B4D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5300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8ACD6-B84E-46E9-AEC8-A46527A8B4D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8972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8ACD6-B84E-46E9-AEC8-A46527A8B4D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3145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8ACD6-B84E-46E9-AEC8-A46527A8B4DC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1742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8ACD6-B84E-46E9-AEC8-A46527A8B4D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8289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8ACD6-B84E-46E9-AEC8-A46527A8B4D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8010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8ACD6-B84E-46E9-AEC8-A46527A8B4D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2536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8ACD6-B84E-46E9-AEC8-A46527A8B4DC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852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8ACD6-B84E-46E9-AEC8-A46527A8B4D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723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8ACD6-B84E-46E9-AEC8-A46527A8B4D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126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8ACD6-B84E-46E9-AEC8-A46527A8B4D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804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8ACD6-B84E-46E9-AEC8-A46527A8B4D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778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8ACD6-B84E-46E9-AEC8-A46527A8B4D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431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8ACD6-B84E-46E9-AEC8-A46527A8B4D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4408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679A7-80CC-40A9-AAAF-D190969C0DEB}" type="datetimeFigureOut">
              <a:rPr lang="zh-CN" altLang="en-US" smtClean="0"/>
              <a:t>17/1/4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2ABA-4FBE-4B9C-8842-951A9621DE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48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679A7-80CC-40A9-AAAF-D190969C0DEB}" type="datetimeFigureOut">
              <a:rPr lang="zh-CN" altLang="en-US" smtClean="0"/>
              <a:t>17/1/4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2ABA-4FBE-4B9C-8842-951A9621DE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38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679A7-80CC-40A9-AAAF-D190969C0DEB}" type="datetimeFigureOut">
              <a:rPr lang="zh-CN" altLang="en-US" smtClean="0"/>
              <a:t>17/1/4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2ABA-4FBE-4B9C-8842-951A9621DE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54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679A7-80CC-40A9-AAAF-D190969C0DEB}" type="datetimeFigureOut">
              <a:rPr lang="zh-CN" altLang="en-US" smtClean="0"/>
              <a:t>17/1/4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2ABA-4FBE-4B9C-8842-951A9621DE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024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679A7-80CC-40A9-AAAF-D190969C0DEB}" type="datetimeFigureOut">
              <a:rPr lang="zh-CN" altLang="en-US" smtClean="0"/>
              <a:t>17/1/4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2ABA-4FBE-4B9C-8842-951A9621DE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57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679A7-80CC-40A9-AAAF-D190969C0DEB}" type="datetimeFigureOut">
              <a:rPr lang="zh-CN" altLang="en-US" smtClean="0"/>
              <a:t>17/1/4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2ABA-4FBE-4B9C-8842-951A9621DE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75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679A7-80CC-40A9-AAAF-D190969C0DEB}" type="datetimeFigureOut">
              <a:rPr lang="zh-CN" altLang="en-US" smtClean="0"/>
              <a:t>17/1/4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2ABA-4FBE-4B9C-8842-951A9621DE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29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679A7-80CC-40A9-AAAF-D190969C0DEB}" type="datetimeFigureOut">
              <a:rPr lang="zh-CN" altLang="en-US" smtClean="0"/>
              <a:t>17/1/4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2ABA-4FBE-4B9C-8842-951A9621DE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772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679A7-80CC-40A9-AAAF-D190969C0DEB}" type="datetimeFigureOut">
              <a:rPr lang="zh-CN" altLang="en-US" smtClean="0"/>
              <a:t>17/1/4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2ABA-4FBE-4B9C-8842-951A9621DE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01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679A7-80CC-40A9-AAAF-D190969C0DEB}" type="datetimeFigureOut">
              <a:rPr lang="zh-CN" altLang="en-US" smtClean="0"/>
              <a:t>17/1/4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2ABA-4FBE-4B9C-8842-951A9621DE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584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679A7-80CC-40A9-AAAF-D190969C0DEB}" type="datetimeFigureOut">
              <a:rPr lang="zh-CN" altLang="en-US" smtClean="0"/>
              <a:t>17/1/4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02ABA-4FBE-4B9C-8842-951A9621DE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33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679A7-80CC-40A9-AAAF-D190969C0DEB}" type="datetimeFigureOut">
              <a:rPr lang="zh-CN" altLang="en-US" smtClean="0"/>
              <a:t>17/1/4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02ABA-4FBE-4B9C-8842-951A9621DE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201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audio" Target="NULL" TargetMode="External"/><Relationship Id="rId12" Type="http://schemas.openxmlformats.org/officeDocument/2006/relationships/tags" Target="../tags/tag12.xml"/><Relationship Id="rId13" Type="http://schemas.microsoft.com/office/2007/relationships/media" Target="../media/media1.mp3"/><Relationship Id="rId14" Type="http://schemas.openxmlformats.org/officeDocument/2006/relationships/slideLayout" Target="../slideLayouts/slideLayout7.xml"/><Relationship Id="rId15" Type="http://schemas.openxmlformats.org/officeDocument/2006/relationships/notesSlide" Target="../notesSlides/notesSlid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" Type="http://schemas.openxmlformats.org/officeDocument/2006/relationships/tags" Target="../tags/tag2.xml"/><Relationship Id="rId2" Type="http://schemas.openxmlformats.org/officeDocument/2006/relationships/tags" Target="../tags/tag3.xml"/><Relationship Id="rId3" Type="http://schemas.openxmlformats.org/officeDocument/2006/relationships/tags" Target="../tags/tag4.xml"/><Relationship Id="rId4" Type="http://schemas.openxmlformats.org/officeDocument/2006/relationships/tags" Target="../tags/tag5.xml"/><Relationship Id="rId5" Type="http://schemas.openxmlformats.org/officeDocument/2006/relationships/tags" Target="../tags/tag6.xml"/><Relationship Id="rId6" Type="http://schemas.openxmlformats.org/officeDocument/2006/relationships/tags" Target="../tags/tag7.xml"/><Relationship Id="rId7" Type="http://schemas.openxmlformats.org/officeDocument/2006/relationships/tags" Target="../tags/tag8.xml"/><Relationship Id="rId8" Type="http://schemas.openxmlformats.org/officeDocument/2006/relationships/tags" Target="../tags/tag9.xml"/><Relationship Id="rId9" Type="http://schemas.openxmlformats.org/officeDocument/2006/relationships/tags" Target="../tags/tag10.xml"/><Relationship Id="rId10" Type="http://schemas.openxmlformats.org/officeDocument/2006/relationships/tags" Target="../tags/tag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4" Type="http://schemas.openxmlformats.org/officeDocument/2006/relationships/tags" Target="../tags/tag16.xml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37.xml"/><Relationship Id="rId7" Type="http://schemas.openxmlformats.org/officeDocument/2006/relationships/image" Target="../media/image9.jpeg"/><Relationship Id="rId1" Type="http://schemas.openxmlformats.org/officeDocument/2006/relationships/tags" Target="../tags/tag13.xml"/><Relationship Id="rId2" Type="http://schemas.openxmlformats.org/officeDocument/2006/relationships/tags" Target="../tags/tag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_任意多边形 11"/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-101600" y="0"/>
            <a:ext cx="6708775" cy="6858000"/>
          </a:xfrm>
          <a:custGeom>
            <a:avLst/>
            <a:gdLst>
              <a:gd name="connsiteX0" fmla="*/ 3314700 w 6708775"/>
              <a:gd name="connsiteY0" fmla="*/ 0 h 6858000"/>
              <a:gd name="connsiteX1" fmla="*/ 6708775 w 6708775"/>
              <a:gd name="connsiteY1" fmla="*/ 3429000 h 6858000"/>
              <a:gd name="connsiteX2" fmla="*/ 3314700 w 6708775"/>
              <a:gd name="connsiteY2" fmla="*/ 6857999 h 6858000"/>
              <a:gd name="connsiteX3" fmla="*/ 3314700 w 6708775"/>
              <a:gd name="connsiteY3" fmla="*/ 6858000 h 6858000"/>
              <a:gd name="connsiteX4" fmla="*/ 0 w 6708775"/>
              <a:gd name="connsiteY4" fmla="*/ 6858000 h 6858000"/>
              <a:gd name="connsiteX5" fmla="*/ 0 w 6708775"/>
              <a:gd name="connsiteY5" fmla="*/ 0 h 6858000"/>
              <a:gd name="connsiteX6" fmla="*/ 3314700 w 6708775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08775" h="6858000">
                <a:moveTo>
                  <a:pt x="3314700" y="0"/>
                </a:moveTo>
                <a:lnTo>
                  <a:pt x="6708775" y="3429000"/>
                </a:lnTo>
                <a:lnTo>
                  <a:pt x="3314700" y="6857999"/>
                </a:lnTo>
                <a:lnTo>
                  <a:pt x="3314700" y="6858000"/>
                </a:lnTo>
                <a:lnTo>
                  <a:pt x="0" y="6858000"/>
                </a:lnTo>
                <a:lnTo>
                  <a:pt x="0" y="0"/>
                </a:lnTo>
                <a:lnTo>
                  <a:pt x="33147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PA_矩形 3"/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>
            <a:off x="446314" y="2933753"/>
            <a:ext cx="5264204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4400" b="1">
              <a:solidFill>
                <a:srgbClr val="222B33"/>
              </a:solidFill>
              <a:latin typeface="微软雅黑" panose="020B0503020204020204" pitchFamily="34" charset="-122"/>
            </a:endParaRPr>
          </a:p>
        </p:txBody>
      </p:sp>
      <p:sp>
        <p:nvSpPr>
          <p:cNvPr id="18" name="PA_矩形 17"/>
          <p:cNvSpPr/>
          <p:nvPr>
            <p:custDataLst>
              <p:tags r:id="rId3"/>
            </p:custDataLst>
          </p:nvPr>
        </p:nvSpPr>
        <p:spPr>
          <a:xfrm>
            <a:off x="976313" y="1807639"/>
            <a:ext cx="106851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4800" b="1" smtClean="0">
                <a:gradFill>
                  <a:gsLst>
                    <a:gs pos="0">
                      <a:srgbClr val="3E7886"/>
                    </a:gs>
                    <a:gs pos="100000">
                      <a:srgbClr val="2D57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Skynet</a:t>
            </a:r>
            <a:r>
              <a:rPr lang="zh-CN" altLang="en-US" sz="4800" b="1" dirty="0" smtClean="0">
                <a:gradFill>
                  <a:gsLst>
                    <a:gs pos="0">
                      <a:srgbClr val="3E7886"/>
                    </a:gs>
                    <a:gs pos="100000">
                      <a:srgbClr val="2D57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b="1" dirty="0" smtClean="0">
                <a:gradFill>
                  <a:gsLst>
                    <a:gs pos="0">
                      <a:srgbClr val="3E7886"/>
                    </a:gs>
                    <a:gs pos="100000">
                      <a:srgbClr val="2D57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4800" b="1" dirty="0" smtClean="0">
                <a:gradFill>
                  <a:gsLst>
                    <a:gs pos="0">
                      <a:srgbClr val="3E7886"/>
                    </a:gs>
                    <a:gs pos="100000">
                      <a:srgbClr val="2D57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基于</a:t>
            </a:r>
            <a:r>
              <a:rPr lang="en-US" altLang="zh-CN" sz="4800" b="1" dirty="0" smtClean="0">
                <a:gradFill>
                  <a:gsLst>
                    <a:gs pos="0">
                      <a:srgbClr val="3E7886"/>
                    </a:gs>
                    <a:gs pos="100000">
                      <a:srgbClr val="2D57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Actor</a:t>
            </a:r>
            <a:r>
              <a:rPr lang="zh-CN" altLang="en-US" sz="4800" b="1" dirty="0" smtClean="0">
                <a:gradFill>
                  <a:gsLst>
                    <a:gs pos="0">
                      <a:srgbClr val="3E7886"/>
                    </a:gs>
                    <a:gs pos="100000">
                      <a:srgbClr val="2D57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模型的服务端框架</a:t>
            </a:r>
            <a:endParaRPr lang="zh-CN" altLang="en-US" sz="4800" b="1" dirty="0">
              <a:gradFill>
                <a:gsLst>
                  <a:gs pos="0">
                    <a:srgbClr val="3E7886"/>
                  </a:gs>
                  <a:gs pos="100000">
                    <a:srgbClr val="2D576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PA_矩形 19"/>
          <p:cNvSpPr/>
          <p:nvPr>
            <p:custDataLst>
              <p:tags r:id="rId4"/>
            </p:custDataLst>
          </p:nvPr>
        </p:nvSpPr>
        <p:spPr>
          <a:xfrm>
            <a:off x="1092196" y="4819308"/>
            <a:ext cx="22637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000" b="1" dirty="0">
                <a:solidFill>
                  <a:srgbClr val="222B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</a:t>
            </a:r>
            <a:r>
              <a:rPr lang="zh-CN" altLang="en-US" sz="2000" dirty="0" smtClean="0">
                <a:solidFill>
                  <a:srgbClr val="222B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：李启雷</a:t>
            </a:r>
            <a:endParaRPr lang="zh-CN" altLang="en-US" sz="2000" dirty="0">
              <a:solidFill>
                <a:srgbClr val="222B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PA_矩形 20"/>
          <p:cNvSpPr/>
          <p:nvPr>
            <p:custDataLst>
              <p:tags r:id="rId5"/>
            </p:custDataLst>
          </p:nvPr>
        </p:nvSpPr>
        <p:spPr>
          <a:xfrm>
            <a:off x="523870" y="125086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3200" dirty="0" smtClean="0">
                <a:solidFill>
                  <a:srgbClr val="222B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软件学院</a:t>
            </a:r>
            <a:endParaRPr lang="zh-CN" altLang="en-US" sz="3200" dirty="0">
              <a:solidFill>
                <a:srgbClr val="222B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PA_矩形 22"/>
          <p:cNvSpPr/>
          <p:nvPr>
            <p:custDataLst>
              <p:tags r:id="rId6"/>
            </p:custDataLst>
          </p:nvPr>
        </p:nvSpPr>
        <p:spPr>
          <a:xfrm>
            <a:off x="1092196" y="4449976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000" dirty="0" smtClean="0">
                <a:solidFill>
                  <a:srgbClr val="222B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汇报人：陈军</a:t>
            </a:r>
            <a:endParaRPr lang="zh-CN" altLang="en-US" sz="2000" dirty="0">
              <a:solidFill>
                <a:srgbClr val="222B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PA_椭圆 1"/>
          <p:cNvSpPr/>
          <p:nvPr>
            <p:custDataLst>
              <p:tags r:id="rId7"/>
            </p:custDataLst>
          </p:nvPr>
        </p:nvSpPr>
        <p:spPr>
          <a:xfrm>
            <a:off x="1152413" y="5745387"/>
            <a:ext cx="466726" cy="466726"/>
          </a:xfrm>
          <a:prstGeom prst="ellipse">
            <a:avLst/>
          </a:prstGeom>
          <a:gradFill>
            <a:gsLst>
              <a:gs pos="0">
                <a:srgbClr val="3E7886"/>
              </a:gs>
              <a:gs pos="100000">
                <a:srgbClr val="2D5761"/>
              </a:gs>
            </a:gsLst>
            <a:lin ang="5400000" scaled="1"/>
          </a:gradFill>
        </p:spPr>
        <p:txBody>
          <a:bodyPr wrap="square" rtlCol="0" anchor="ctr">
            <a:spAutoFit/>
          </a:bodyPr>
          <a:lstStyle/>
          <a:p>
            <a:pPr algn="ctr">
              <a:spcBef>
                <a:spcPct val="0"/>
              </a:spcBef>
            </a:pPr>
            <a:endParaRPr lang="zh-CN" altLang="en-US" sz="2000">
              <a:solidFill>
                <a:srgbClr val="222B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PA_StraightArrowConnector 3"/>
          <p:cNvCxnSpPr/>
          <p:nvPr>
            <p:custDataLst>
              <p:tags r:id="rId8"/>
            </p:custDataLst>
          </p:nvPr>
        </p:nvCxnSpPr>
        <p:spPr>
          <a:xfrm>
            <a:off x="1385776" y="5847604"/>
            <a:ext cx="0" cy="262292"/>
          </a:xfrm>
          <a:prstGeom prst="straightConnector1">
            <a:avLst/>
          </a:prstGeom>
          <a:ln w="28575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PA_直接连接符 8"/>
          <p:cNvCxnSpPr/>
          <p:nvPr>
            <p:custDataLst>
              <p:tags r:id="rId9"/>
            </p:custDataLst>
          </p:nvPr>
        </p:nvCxnSpPr>
        <p:spPr>
          <a:xfrm>
            <a:off x="623888" y="695325"/>
            <a:ext cx="352425" cy="0"/>
          </a:xfrm>
          <a:prstGeom prst="line">
            <a:avLst/>
          </a:prstGeom>
          <a:ln w="57150">
            <a:solidFill>
              <a:srgbClr val="3E7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A_任意多边形 18"/>
          <p:cNvSpPr>
            <a:spLocks/>
          </p:cNvSpPr>
          <p:nvPr>
            <p:custDataLst>
              <p:tags r:id="rId10"/>
            </p:custDataLst>
          </p:nvPr>
        </p:nvSpPr>
        <p:spPr>
          <a:xfrm>
            <a:off x="8608383" y="4540569"/>
            <a:ext cx="3788569" cy="6858000"/>
          </a:xfrm>
          <a:custGeom>
            <a:avLst/>
            <a:gdLst>
              <a:gd name="connsiteX0" fmla="*/ 0 w 3788569"/>
              <a:gd name="connsiteY0" fmla="*/ 0 h 6858000"/>
              <a:gd name="connsiteX1" fmla="*/ 394494 w 3788569"/>
              <a:gd name="connsiteY1" fmla="*/ 0 h 6858000"/>
              <a:gd name="connsiteX2" fmla="*/ 3788569 w 3788569"/>
              <a:gd name="connsiteY2" fmla="*/ 3429000 h 6858000"/>
              <a:gd name="connsiteX3" fmla="*/ 394494 w 3788569"/>
              <a:gd name="connsiteY3" fmla="*/ 6857999 h 6858000"/>
              <a:gd name="connsiteX4" fmla="*/ 394494 w 3788569"/>
              <a:gd name="connsiteY4" fmla="*/ 6858000 h 6858000"/>
              <a:gd name="connsiteX5" fmla="*/ 0 w 3788569"/>
              <a:gd name="connsiteY5" fmla="*/ 6858000 h 6858000"/>
              <a:gd name="connsiteX6" fmla="*/ 0 w 3788569"/>
              <a:gd name="connsiteY6" fmla="*/ 6857999 h 6858000"/>
              <a:gd name="connsiteX7" fmla="*/ 3394075 w 3788569"/>
              <a:gd name="connsiteY7" fmla="*/ 3429000 h 6858000"/>
              <a:gd name="connsiteX8" fmla="*/ 0 w 378856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8569" h="6858000">
                <a:moveTo>
                  <a:pt x="0" y="0"/>
                </a:moveTo>
                <a:lnTo>
                  <a:pt x="394494" y="0"/>
                </a:lnTo>
                <a:lnTo>
                  <a:pt x="3788569" y="3429000"/>
                </a:lnTo>
                <a:lnTo>
                  <a:pt x="394494" y="6857999"/>
                </a:lnTo>
                <a:lnTo>
                  <a:pt x="394494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3394075" y="3429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" name="PA_Pianoboy - The truth that you leave">
            <a:hlinkClick r:id="" action="ppaction://media"/>
          </p:cNvPr>
          <p:cNvPicPr>
            <a:picLocks noChangeAspect="1"/>
          </p:cNvPicPr>
          <p:nvPr>
            <a:audioFile r:link="rId11"/>
            <p:custDataLst>
              <p:tags r:id="rId12"/>
            </p:custDataLst>
            <p:extLst>
              <p:ext uri="{DAA4B4D4-6D71-4841-9C94-3DE7FCFB9230}">
                <p14:media xmlns:p14="http://schemas.microsoft.com/office/powerpoint/2010/main" r:embed="rId13">
                  <p14:trim st="91137" end="32323.05"/>
                  <p14:fade in="5000" out="5000"/>
                </p14:media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223076" y="-1167334"/>
            <a:ext cx="609600" cy="609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175" y="3299979"/>
            <a:ext cx="5513734" cy="248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8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8" fill="hold" grpId="0" nodeType="withEffect" p14:presetBounceEnd="3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grpId="0" nodeType="withEffect" p14:presetBounceEnd="4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grpId="0" nodeType="withEffect" p14:presetBounceEnd="4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8" fill="hold" nodeType="withEffect" p14:presetBounceEnd="4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fill="hold" grpId="0" nodeType="withEffect" nodePh="1" p14:presetBounceEnd="40000">
                                      <p:stCondLst>
                                        <p:cond delay="100"/>
                                      </p:stCondLst>
                                      <p:endCondLst>
                                        <p:cond evt="begin" delay="0">
                                          <p:tn val="23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8" fill="hold" grpId="0" nodeType="withEffect" p14:presetBounceEnd="3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2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3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8" fill="hold" grpId="0" nodeType="withEffect" p14:presetBounceEnd="4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8" fill="hold" grpId="0" nodeType="withEffect" p14:presetBounceEnd="4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1" fill="hold" grpId="0" nodeType="withEffect" p14:presetBounceEnd="4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nodeType="withEffect" p14:presetBounceEnd="4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4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</p:childTnLst>
            </p:cTn>
          </p:par>
        </p:tnLst>
        <p:bldLst>
          <p:bldP spid="12" grpId="0" animBg="1"/>
          <p:bldP spid="16" grpId="0"/>
          <p:bldP spid="18" grpId="0"/>
          <p:bldP spid="20" grpId="0"/>
          <p:bldP spid="21" grpId="0"/>
          <p:bldP spid="23" grpId="0"/>
          <p:bldP spid="2" grpId="0" animBg="1"/>
          <p:bldP spid="1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8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fill="hold" grpId="0" nodeType="withEffect" nodePh="1">
                                      <p:stCondLst>
                                        <p:cond delay="100"/>
                                      </p:stCondLst>
                                      <p:endCondLst>
                                        <p:cond evt="begin" delay="0">
                                          <p:tn val="23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8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8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8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4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</p:childTnLst>
            </p:cTn>
          </p:par>
        </p:tnLst>
        <p:bldLst>
          <p:bldP spid="12" grpId="0" animBg="1"/>
          <p:bldP spid="16" grpId="0"/>
          <p:bldP spid="18" grpId="0"/>
          <p:bldP spid="20" grpId="0"/>
          <p:bldP spid="21" grpId="0"/>
          <p:bldP spid="23" grpId="0"/>
          <p:bldP spid="2" grpId="0" animBg="1"/>
          <p:bldP spid="19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91" b="5523"/>
          <a:stretch/>
        </p:blipFill>
        <p:spPr>
          <a:xfrm>
            <a:off x="6068742" y="1054100"/>
            <a:ext cx="6120114" cy="279400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589667" y="429919"/>
            <a:ext cx="2601208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 b="1" dirty="0" smtClean="0">
                <a:gradFill>
                  <a:gsLst>
                    <a:gs pos="0">
                      <a:srgbClr val="2D5761"/>
                    </a:gs>
                    <a:gs pos="100000">
                      <a:srgbClr val="3E7886"/>
                    </a:gs>
                  </a:gsLst>
                  <a:lin ang="138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2400" b="1" dirty="0" smtClean="0">
                <a:gradFill>
                  <a:gsLst>
                    <a:gs pos="0">
                      <a:srgbClr val="2D5761"/>
                    </a:gs>
                    <a:gs pos="100000">
                      <a:srgbClr val="3E7886"/>
                    </a:gs>
                  </a:gsLst>
                  <a:lin ang="138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关键概念</a:t>
            </a:r>
            <a:endParaRPr lang="zh-CN" altLang="en-US" sz="2400" dirty="0">
              <a:gradFill>
                <a:gsLst>
                  <a:gs pos="0">
                    <a:srgbClr val="2D5761"/>
                  </a:gs>
                  <a:gs pos="100000">
                    <a:srgbClr val="3E7886"/>
                  </a:gs>
                </a:gsLst>
                <a:lin ang="138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054100"/>
            <a:ext cx="12188856" cy="2794000"/>
          </a:xfrm>
          <a:prstGeom prst="rect">
            <a:avLst/>
          </a:prstGeom>
          <a:solidFill>
            <a:srgbClr val="3E7886"/>
          </a:solidFill>
        </p:spPr>
        <p:txBody>
          <a:bodyPr wrap="square" rtlCol="0" anchor="ctr">
            <a:spAutoFit/>
          </a:bodyPr>
          <a:lstStyle/>
          <a:p>
            <a:pPr algn="ctr">
              <a:spcBef>
                <a:spcPct val="0"/>
              </a:spcBef>
            </a:pPr>
            <a:endParaRPr lang="zh-CN" altLang="en-US" sz="2000">
              <a:solidFill>
                <a:srgbClr val="222B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94382" y="1775780"/>
            <a:ext cx="347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概念：服务</a:t>
            </a:r>
            <a:endParaRPr lang="zh-CN" alt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724259" y="4130418"/>
            <a:ext cx="2667334" cy="400110"/>
          </a:xfrm>
          <a:prstGeom prst="rect">
            <a:avLst/>
          </a:prstGeom>
          <a:solidFill>
            <a:srgbClr val="FEFEFE"/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服务的生命周期</a:t>
            </a:r>
            <a:endParaRPr lang="zh-CN" altLang="en-US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Freeform 100"/>
          <p:cNvSpPr>
            <a:spLocks noEditPoints="1"/>
          </p:cNvSpPr>
          <p:nvPr/>
        </p:nvSpPr>
        <p:spPr bwMode="auto">
          <a:xfrm>
            <a:off x="901854" y="1237843"/>
            <a:ext cx="508633" cy="487586"/>
          </a:xfrm>
          <a:custGeom>
            <a:avLst/>
            <a:gdLst/>
            <a:ahLst/>
            <a:cxnLst>
              <a:cxn ang="0">
                <a:pos x="63" y="49"/>
              </a:cxn>
              <a:cxn ang="0">
                <a:pos x="58" y="44"/>
              </a:cxn>
              <a:cxn ang="0">
                <a:pos x="54" y="48"/>
              </a:cxn>
              <a:cxn ang="0">
                <a:pos x="63" y="57"/>
              </a:cxn>
              <a:cxn ang="0">
                <a:pos x="64" y="60"/>
              </a:cxn>
              <a:cxn ang="0">
                <a:pos x="59" y="64"/>
              </a:cxn>
              <a:cxn ang="0">
                <a:pos x="56" y="63"/>
              </a:cxn>
              <a:cxn ang="0">
                <a:pos x="29" y="36"/>
              </a:cxn>
              <a:cxn ang="0">
                <a:pos x="15" y="42"/>
              </a:cxn>
              <a:cxn ang="0">
                <a:pos x="0" y="27"/>
              </a:cxn>
              <a:cxn ang="0">
                <a:pos x="26" y="0"/>
              </a:cxn>
              <a:cxn ang="0">
                <a:pos x="41" y="15"/>
              </a:cxn>
              <a:cxn ang="0">
                <a:pos x="36" y="30"/>
              </a:cxn>
              <a:cxn ang="0">
                <a:pos x="50" y="44"/>
              </a:cxn>
              <a:cxn ang="0">
                <a:pos x="54" y="40"/>
              </a:cxn>
              <a:cxn ang="0">
                <a:pos x="49" y="35"/>
              </a:cxn>
              <a:cxn ang="0">
                <a:pos x="54" y="31"/>
              </a:cxn>
              <a:cxn ang="0">
                <a:pos x="55" y="31"/>
              </a:cxn>
              <a:cxn ang="0">
                <a:pos x="67" y="44"/>
              </a:cxn>
              <a:cxn ang="0">
                <a:pos x="63" y="49"/>
              </a:cxn>
              <a:cxn ang="0">
                <a:pos x="25" y="8"/>
              </a:cxn>
              <a:cxn ang="0">
                <a:pos x="18" y="16"/>
              </a:cxn>
              <a:cxn ang="0">
                <a:pos x="19" y="19"/>
              </a:cxn>
              <a:cxn ang="0">
                <a:pos x="15" y="18"/>
              </a:cxn>
              <a:cxn ang="0">
                <a:pos x="7" y="26"/>
              </a:cxn>
              <a:cxn ang="0">
                <a:pos x="15" y="34"/>
              </a:cxn>
              <a:cxn ang="0">
                <a:pos x="23" y="26"/>
              </a:cxn>
              <a:cxn ang="0">
                <a:pos x="22" y="23"/>
              </a:cxn>
              <a:cxn ang="0">
                <a:pos x="25" y="24"/>
              </a:cxn>
              <a:cxn ang="0">
                <a:pos x="33" y="16"/>
              </a:cxn>
              <a:cxn ang="0">
                <a:pos x="25" y="8"/>
              </a:cxn>
            </a:cxnLst>
            <a:rect l="0" t="0" r="r" b="b"/>
            <a:pathLst>
              <a:path w="67" h="64">
                <a:moveTo>
                  <a:pt x="63" y="49"/>
                </a:moveTo>
                <a:cubicBezTo>
                  <a:pt x="62" y="49"/>
                  <a:pt x="58" y="45"/>
                  <a:pt x="58" y="44"/>
                </a:cubicBezTo>
                <a:cubicBezTo>
                  <a:pt x="54" y="48"/>
                  <a:pt x="54" y="48"/>
                  <a:pt x="54" y="48"/>
                </a:cubicBezTo>
                <a:cubicBezTo>
                  <a:pt x="63" y="57"/>
                  <a:pt x="63" y="57"/>
                  <a:pt x="63" y="57"/>
                </a:cubicBezTo>
                <a:cubicBezTo>
                  <a:pt x="63" y="58"/>
                  <a:pt x="64" y="59"/>
                  <a:pt x="64" y="60"/>
                </a:cubicBezTo>
                <a:cubicBezTo>
                  <a:pt x="64" y="62"/>
                  <a:pt x="61" y="64"/>
                  <a:pt x="59" y="64"/>
                </a:cubicBezTo>
                <a:cubicBezTo>
                  <a:pt x="58" y="64"/>
                  <a:pt x="57" y="64"/>
                  <a:pt x="56" y="63"/>
                </a:cubicBezTo>
                <a:cubicBezTo>
                  <a:pt x="29" y="36"/>
                  <a:pt x="29" y="36"/>
                  <a:pt x="29" y="36"/>
                </a:cubicBezTo>
                <a:cubicBezTo>
                  <a:pt x="25" y="39"/>
                  <a:pt x="20" y="42"/>
                  <a:pt x="15" y="42"/>
                </a:cubicBezTo>
                <a:cubicBezTo>
                  <a:pt x="6" y="42"/>
                  <a:pt x="0" y="36"/>
                  <a:pt x="0" y="27"/>
                </a:cubicBezTo>
                <a:cubicBezTo>
                  <a:pt x="0" y="14"/>
                  <a:pt x="13" y="0"/>
                  <a:pt x="26" y="0"/>
                </a:cubicBezTo>
                <a:cubicBezTo>
                  <a:pt x="35" y="0"/>
                  <a:pt x="41" y="6"/>
                  <a:pt x="41" y="15"/>
                </a:cubicBezTo>
                <a:cubicBezTo>
                  <a:pt x="41" y="21"/>
                  <a:pt x="39" y="26"/>
                  <a:pt x="36" y="30"/>
                </a:cubicBezTo>
                <a:cubicBezTo>
                  <a:pt x="50" y="44"/>
                  <a:pt x="50" y="44"/>
                  <a:pt x="50" y="44"/>
                </a:cubicBezTo>
                <a:cubicBezTo>
                  <a:pt x="54" y="40"/>
                  <a:pt x="54" y="40"/>
                  <a:pt x="54" y="40"/>
                </a:cubicBezTo>
                <a:cubicBezTo>
                  <a:pt x="53" y="39"/>
                  <a:pt x="49" y="36"/>
                  <a:pt x="49" y="35"/>
                </a:cubicBezTo>
                <a:cubicBezTo>
                  <a:pt x="49" y="34"/>
                  <a:pt x="53" y="31"/>
                  <a:pt x="54" y="31"/>
                </a:cubicBezTo>
                <a:cubicBezTo>
                  <a:pt x="54" y="31"/>
                  <a:pt x="54" y="31"/>
                  <a:pt x="55" y="31"/>
                </a:cubicBezTo>
                <a:cubicBezTo>
                  <a:pt x="56" y="32"/>
                  <a:pt x="67" y="43"/>
                  <a:pt x="67" y="44"/>
                </a:cubicBezTo>
                <a:cubicBezTo>
                  <a:pt x="67" y="45"/>
                  <a:pt x="64" y="49"/>
                  <a:pt x="63" y="49"/>
                </a:cubicBezTo>
                <a:close/>
                <a:moveTo>
                  <a:pt x="25" y="8"/>
                </a:moveTo>
                <a:cubicBezTo>
                  <a:pt x="21" y="8"/>
                  <a:pt x="18" y="12"/>
                  <a:pt x="18" y="16"/>
                </a:cubicBezTo>
                <a:cubicBezTo>
                  <a:pt x="18" y="17"/>
                  <a:pt x="18" y="18"/>
                  <a:pt x="19" y="19"/>
                </a:cubicBezTo>
                <a:cubicBezTo>
                  <a:pt x="17" y="19"/>
                  <a:pt x="16" y="18"/>
                  <a:pt x="15" y="18"/>
                </a:cubicBezTo>
                <a:cubicBezTo>
                  <a:pt x="11" y="18"/>
                  <a:pt x="7" y="22"/>
                  <a:pt x="7" y="26"/>
                </a:cubicBezTo>
                <a:cubicBezTo>
                  <a:pt x="7" y="30"/>
                  <a:pt x="11" y="34"/>
                  <a:pt x="15" y="34"/>
                </a:cubicBezTo>
                <a:cubicBezTo>
                  <a:pt x="19" y="34"/>
                  <a:pt x="23" y="30"/>
                  <a:pt x="23" y="26"/>
                </a:cubicBezTo>
                <a:cubicBezTo>
                  <a:pt x="23" y="25"/>
                  <a:pt x="23" y="24"/>
                  <a:pt x="22" y="23"/>
                </a:cubicBezTo>
                <a:cubicBezTo>
                  <a:pt x="23" y="23"/>
                  <a:pt x="24" y="24"/>
                  <a:pt x="25" y="24"/>
                </a:cubicBezTo>
                <a:cubicBezTo>
                  <a:pt x="30" y="24"/>
                  <a:pt x="33" y="20"/>
                  <a:pt x="33" y="16"/>
                </a:cubicBezTo>
                <a:cubicBezTo>
                  <a:pt x="33" y="12"/>
                  <a:pt x="30" y="8"/>
                  <a:pt x="25" y="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文本框 2"/>
          <p:cNvSpPr txBox="1"/>
          <p:nvPr/>
        </p:nvSpPr>
        <p:spPr>
          <a:xfrm>
            <a:off x="804826" y="2344287"/>
            <a:ext cx="112320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skynet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中，用服务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(service) </a:t>
            </a:r>
            <a:r>
              <a:rPr lang="zh-CN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这个概念来表达</a:t>
            </a:r>
            <a:r>
              <a:rPr lang="zh-CN" altLang="zh-CN" sz="16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某项</a:t>
            </a:r>
            <a:r>
              <a:rPr lang="zh-CN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具体业务，它包括了处理业务的逻辑以及关联的数据状态。每个服务可以看成一个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Actor</a:t>
            </a:r>
            <a:r>
              <a:rPr lang="zh-CN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，服务之间只能通过收发消息进行通信。从</a:t>
            </a:r>
            <a:r>
              <a:rPr lang="en-US" altLang="zh-CN" sz="16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Skynet</a:t>
            </a:r>
            <a:r>
              <a:rPr lang="zh-CN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底层框架来看，每个服务可以看成一个消息处理器，当有需要处理的消息时，才会通过回调函数执行自己的处理逻辑，否则处于挂起状态。   </a:t>
            </a:r>
          </a:p>
          <a:p>
            <a:endParaRPr kumimoji="1"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2237681" y="4812846"/>
            <a:ext cx="953194" cy="954000"/>
          </a:xfrm>
          <a:prstGeom prst="ellipse">
            <a:avLst/>
          </a:prstGeom>
          <a:gradFill>
            <a:gsLst>
              <a:gs pos="0">
                <a:srgbClr val="3E7886"/>
              </a:gs>
              <a:gs pos="100000">
                <a:srgbClr val="2D5761"/>
              </a:gs>
            </a:gsLst>
            <a:lin ang="5400000" scaled="1"/>
          </a:gradFill>
        </p:spPr>
        <p:txBody>
          <a:bodyPr wrap="square" rtlCol="0" anchor="ctr">
            <a:spAutoFit/>
          </a:bodyPr>
          <a:lstStyle/>
          <a:p>
            <a:pPr algn="ctr">
              <a:spcBef>
                <a:spcPct val="0"/>
              </a:spcBef>
            </a:pPr>
            <a:endParaRPr lang="zh-CN" altLang="en-US" sz="2000">
              <a:gradFill>
                <a:gsLst>
                  <a:gs pos="0">
                    <a:srgbClr val="3E7886"/>
                  </a:gs>
                  <a:gs pos="100000">
                    <a:srgbClr val="2D576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892688" y="4810659"/>
            <a:ext cx="953194" cy="954000"/>
          </a:xfrm>
          <a:prstGeom prst="ellipse">
            <a:avLst/>
          </a:prstGeom>
          <a:gradFill>
            <a:gsLst>
              <a:gs pos="0">
                <a:srgbClr val="3E7886"/>
              </a:gs>
              <a:gs pos="100000">
                <a:srgbClr val="2D5761"/>
              </a:gs>
            </a:gsLst>
            <a:lin ang="5400000" scaled="1"/>
          </a:gradFill>
        </p:spPr>
        <p:txBody>
          <a:bodyPr wrap="square" rtlCol="0" anchor="ctr">
            <a:spAutoFit/>
          </a:bodyPr>
          <a:lstStyle/>
          <a:p>
            <a:pPr algn="ctr">
              <a:spcBef>
                <a:spcPct val="0"/>
              </a:spcBef>
            </a:pPr>
            <a:endParaRPr lang="zh-CN" altLang="en-US" sz="2000">
              <a:gradFill>
                <a:gsLst>
                  <a:gs pos="0">
                    <a:srgbClr val="3E7886"/>
                  </a:gs>
                  <a:gs pos="100000">
                    <a:srgbClr val="2D576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7547695" y="4810659"/>
            <a:ext cx="953194" cy="954000"/>
          </a:xfrm>
          <a:prstGeom prst="ellipse">
            <a:avLst/>
          </a:prstGeom>
          <a:gradFill>
            <a:gsLst>
              <a:gs pos="0">
                <a:srgbClr val="3E7886"/>
              </a:gs>
              <a:gs pos="100000">
                <a:srgbClr val="2D5761"/>
              </a:gs>
            </a:gsLst>
            <a:lin ang="5400000" scaled="1"/>
          </a:gradFill>
        </p:spPr>
        <p:txBody>
          <a:bodyPr wrap="square" rtlCol="0" anchor="ctr">
            <a:spAutoFit/>
          </a:bodyPr>
          <a:lstStyle/>
          <a:p>
            <a:pPr algn="ctr">
              <a:spcBef>
                <a:spcPct val="0"/>
              </a:spcBef>
            </a:pPr>
            <a:endParaRPr lang="zh-CN" altLang="en-US" sz="2000">
              <a:gradFill>
                <a:gsLst>
                  <a:gs pos="0">
                    <a:srgbClr val="3E7886"/>
                  </a:gs>
                  <a:gs pos="100000">
                    <a:srgbClr val="2D576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60280" y="51029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创建阶段</a:t>
            </a:r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729914" y="510299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初始化阶段</a:t>
            </a:r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470294" y="51029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释放阶段</a:t>
            </a:r>
            <a:endParaRPr kumimoji="1"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890271" y="597919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595959"/>
                </a:solidFill>
              </a:rPr>
              <a:t>加载服务源文件</a:t>
            </a:r>
            <a:endParaRPr kumimoji="1" lang="zh-CN" altLang="en-US" dirty="0">
              <a:solidFill>
                <a:srgbClr val="595959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729914" y="5840693"/>
            <a:ext cx="1714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rgbClr val="595959"/>
                </a:solidFill>
              </a:rPr>
              <a:t>注册服务，初始化数据结构</a:t>
            </a:r>
            <a:endParaRPr kumimoji="1" lang="zh-CN" altLang="en-US" dirty="0">
              <a:solidFill>
                <a:srgbClr val="595959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267941" y="5840692"/>
            <a:ext cx="1793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rgbClr val="595959"/>
                </a:solidFill>
              </a:rPr>
              <a:t>注销服务，</a:t>
            </a:r>
            <a:r>
              <a:rPr kumimoji="1" lang="zh-CN" altLang="en-US" dirty="0">
                <a:solidFill>
                  <a:srgbClr val="595959"/>
                </a:solidFill>
              </a:rPr>
              <a:t>释放文件等</a:t>
            </a:r>
            <a:r>
              <a:rPr kumimoji="1" lang="zh-CN" altLang="en-US" dirty="0" smtClean="0">
                <a:solidFill>
                  <a:srgbClr val="595959"/>
                </a:solidFill>
              </a:rPr>
              <a:t>资源</a:t>
            </a:r>
            <a:endParaRPr kumimoji="1" lang="zh-CN" altLang="en-US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05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44" grpId="0"/>
          <p:bldP spid="48" grpId="0" animBg="1"/>
          <p:bldP spid="17" grpId="0" animBg="1"/>
          <p:bldP spid="15" grpId="0" animBg="1"/>
          <p:bldP spid="16" grpId="0" animBg="1"/>
          <p:bldP spid="1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44" grpId="0"/>
          <p:bldP spid="48" grpId="0" animBg="1"/>
          <p:bldP spid="17" grpId="0" animBg="1"/>
          <p:bldP spid="15" grpId="0" animBg="1"/>
          <p:bldP spid="16" grpId="0" animBg="1"/>
          <p:bldP spid="18" grpId="0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91" b="5523"/>
          <a:stretch/>
        </p:blipFill>
        <p:spPr>
          <a:xfrm>
            <a:off x="6068742" y="1054100"/>
            <a:ext cx="6120114" cy="279400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589667" y="429919"/>
            <a:ext cx="2601208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 b="1" dirty="0" smtClean="0">
                <a:gradFill>
                  <a:gsLst>
                    <a:gs pos="0">
                      <a:srgbClr val="2D5761"/>
                    </a:gs>
                    <a:gs pos="100000">
                      <a:srgbClr val="3E7886"/>
                    </a:gs>
                  </a:gsLst>
                  <a:lin ang="138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2400" b="1" dirty="0" smtClean="0">
                <a:gradFill>
                  <a:gsLst>
                    <a:gs pos="0">
                      <a:srgbClr val="2D5761"/>
                    </a:gs>
                    <a:gs pos="100000">
                      <a:srgbClr val="3E7886"/>
                    </a:gs>
                  </a:gsLst>
                  <a:lin ang="138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关键概念</a:t>
            </a:r>
            <a:endParaRPr lang="zh-CN" altLang="en-US" sz="2400" dirty="0">
              <a:gradFill>
                <a:gsLst>
                  <a:gs pos="0">
                    <a:srgbClr val="2D5761"/>
                  </a:gs>
                  <a:gs pos="100000">
                    <a:srgbClr val="3E7886"/>
                  </a:gs>
                </a:gsLst>
                <a:lin ang="138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054100"/>
            <a:ext cx="12188856" cy="2794000"/>
          </a:xfrm>
          <a:prstGeom prst="rect">
            <a:avLst/>
          </a:prstGeom>
          <a:solidFill>
            <a:srgbClr val="3E7886"/>
          </a:solidFill>
        </p:spPr>
        <p:txBody>
          <a:bodyPr wrap="square" rtlCol="0" anchor="ctr">
            <a:spAutoFit/>
          </a:bodyPr>
          <a:lstStyle/>
          <a:p>
            <a:pPr algn="ctr">
              <a:spcBef>
                <a:spcPct val="0"/>
              </a:spcBef>
            </a:pPr>
            <a:endParaRPr lang="zh-CN" altLang="en-US" sz="2000">
              <a:solidFill>
                <a:srgbClr val="222B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94382" y="1775780"/>
            <a:ext cx="347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概念：消息</a:t>
            </a:r>
            <a:endParaRPr lang="zh-CN" alt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Freeform 100"/>
          <p:cNvSpPr>
            <a:spLocks noEditPoints="1"/>
          </p:cNvSpPr>
          <p:nvPr/>
        </p:nvSpPr>
        <p:spPr bwMode="auto">
          <a:xfrm>
            <a:off x="901854" y="1237843"/>
            <a:ext cx="508633" cy="487586"/>
          </a:xfrm>
          <a:custGeom>
            <a:avLst/>
            <a:gdLst/>
            <a:ahLst/>
            <a:cxnLst>
              <a:cxn ang="0">
                <a:pos x="63" y="49"/>
              </a:cxn>
              <a:cxn ang="0">
                <a:pos x="58" y="44"/>
              </a:cxn>
              <a:cxn ang="0">
                <a:pos x="54" y="48"/>
              </a:cxn>
              <a:cxn ang="0">
                <a:pos x="63" y="57"/>
              </a:cxn>
              <a:cxn ang="0">
                <a:pos x="64" y="60"/>
              </a:cxn>
              <a:cxn ang="0">
                <a:pos x="59" y="64"/>
              </a:cxn>
              <a:cxn ang="0">
                <a:pos x="56" y="63"/>
              </a:cxn>
              <a:cxn ang="0">
                <a:pos x="29" y="36"/>
              </a:cxn>
              <a:cxn ang="0">
                <a:pos x="15" y="42"/>
              </a:cxn>
              <a:cxn ang="0">
                <a:pos x="0" y="27"/>
              </a:cxn>
              <a:cxn ang="0">
                <a:pos x="26" y="0"/>
              </a:cxn>
              <a:cxn ang="0">
                <a:pos x="41" y="15"/>
              </a:cxn>
              <a:cxn ang="0">
                <a:pos x="36" y="30"/>
              </a:cxn>
              <a:cxn ang="0">
                <a:pos x="50" y="44"/>
              </a:cxn>
              <a:cxn ang="0">
                <a:pos x="54" y="40"/>
              </a:cxn>
              <a:cxn ang="0">
                <a:pos x="49" y="35"/>
              </a:cxn>
              <a:cxn ang="0">
                <a:pos x="54" y="31"/>
              </a:cxn>
              <a:cxn ang="0">
                <a:pos x="55" y="31"/>
              </a:cxn>
              <a:cxn ang="0">
                <a:pos x="67" y="44"/>
              </a:cxn>
              <a:cxn ang="0">
                <a:pos x="63" y="49"/>
              </a:cxn>
              <a:cxn ang="0">
                <a:pos x="25" y="8"/>
              </a:cxn>
              <a:cxn ang="0">
                <a:pos x="18" y="16"/>
              </a:cxn>
              <a:cxn ang="0">
                <a:pos x="19" y="19"/>
              </a:cxn>
              <a:cxn ang="0">
                <a:pos x="15" y="18"/>
              </a:cxn>
              <a:cxn ang="0">
                <a:pos x="7" y="26"/>
              </a:cxn>
              <a:cxn ang="0">
                <a:pos x="15" y="34"/>
              </a:cxn>
              <a:cxn ang="0">
                <a:pos x="23" y="26"/>
              </a:cxn>
              <a:cxn ang="0">
                <a:pos x="22" y="23"/>
              </a:cxn>
              <a:cxn ang="0">
                <a:pos x="25" y="24"/>
              </a:cxn>
              <a:cxn ang="0">
                <a:pos x="33" y="16"/>
              </a:cxn>
              <a:cxn ang="0">
                <a:pos x="25" y="8"/>
              </a:cxn>
            </a:cxnLst>
            <a:rect l="0" t="0" r="r" b="b"/>
            <a:pathLst>
              <a:path w="67" h="64">
                <a:moveTo>
                  <a:pt x="63" y="49"/>
                </a:moveTo>
                <a:cubicBezTo>
                  <a:pt x="62" y="49"/>
                  <a:pt x="58" y="45"/>
                  <a:pt x="58" y="44"/>
                </a:cubicBezTo>
                <a:cubicBezTo>
                  <a:pt x="54" y="48"/>
                  <a:pt x="54" y="48"/>
                  <a:pt x="54" y="48"/>
                </a:cubicBezTo>
                <a:cubicBezTo>
                  <a:pt x="63" y="57"/>
                  <a:pt x="63" y="57"/>
                  <a:pt x="63" y="57"/>
                </a:cubicBezTo>
                <a:cubicBezTo>
                  <a:pt x="63" y="58"/>
                  <a:pt x="64" y="59"/>
                  <a:pt x="64" y="60"/>
                </a:cubicBezTo>
                <a:cubicBezTo>
                  <a:pt x="64" y="62"/>
                  <a:pt x="61" y="64"/>
                  <a:pt x="59" y="64"/>
                </a:cubicBezTo>
                <a:cubicBezTo>
                  <a:pt x="58" y="64"/>
                  <a:pt x="57" y="64"/>
                  <a:pt x="56" y="63"/>
                </a:cubicBezTo>
                <a:cubicBezTo>
                  <a:pt x="29" y="36"/>
                  <a:pt x="29" y="36"/>
                  <a:pt x="29" y="36"/>
                </a:cubicBezTo>
                <a:cubicBezTo>
                  <a:pt x="25" y="39"/>
                  <a:pt x="20" y="42"/>
                  <a:pt x="15" y="42"/>
                </a:cubicBezTo>
                <a:cubicBezTo>
                  <a:pt x="6" y="42"/>
                  <a:pt x="0" y="36"/>
                  <a:pt x="0" y="27"/>
                </a:cubicBezTo>
                <a:cubicBezTo>
                  <a:pt x="0" y="14"/>
                  <a:pt x="13" y="0"/>
                  <a:pt x="26" y="0"/>
                </a:cubicBezTo>
                <a:cubicBezTo>
                  <a:pt x="35" y="0"/>
                  <a:pt x="41" y="6"/>
                  <a:pt x="41" y="15"/>
                </a:cubicBezTo>
                <a:cubicBezTo>
                  <a:pt x="41" y="21"/>
                  <a:pt x="39" y="26"/>
                  <a:pt x="36" y="30"/>
                </a:cubicBezTo>
                <a:cubicBezTo>
                  <a:pt x="50" y="44"/>
                  <a:pt x="50" y="44"/>
                  <a:pt x="50" y="44"/>
                </a:cubicBezTo>
                <a:cubicBezTo>
                  <a:pt x="54" y="40"/>
                  <a:pt x="54" y="40"/>
                  <a:pt x="54" y="40"/>
                </a:cubicBezTo>
                <a:cubicBezTo>
                  <a:pt x="53" y="39"/>
                  <a:pt x="49" y="36"/>
                  <a:pt x="49" y="35"/>
                </a:cubicBezTo>
                <a:cubicBezTo>
                  <a:pt x="49" y="34"/>
                  <a:pt x="53" y="31"/>
                  <a:pt x="54" y="31"/>
                </a:cubicBezTo>
                <a:cubicBezTo>
                  <a:pt x="54" y="31"/>
                  <a:pt x="54" y="31"/>
                  <a:pt x="55" y="31"/>
                </a:cubicBezTo>
                <a:cubicBezTo>
                  <a:pt x="56" y="32"/>
                  <a:pt x="67" y="43"/>
                  <a:pt x="67" y="44"/>
                </a:cubicBezTo>
                <a:cubicBezTo>
                  <a:pt x="67" y="45"/>
                  <a:pt x="64" y="49"/>
                  <a:pt x="63" y="49"/>
                </a:cubicBezTo>
                <a:close/>
                <a:moveTo>
                  <a:pt x="25" y="8"/>
                </a:moveTo>
                <a:cubicBezTo>
                  <a:pt x="21" y="8"/>
                  <a:pt x="18" y="12"/>
                  <a:pt x="18" y="16"/>
                </a:cubicBezTo>
                <a:cubicBezTo>
                  <a:pt x="18" y="17"/>
                  <a:pt x="18" y="18"/>
                  <a:pt x="19" y="19"/>
                </a:cubicBezTo>
                <a:cubicBezTo>
                  <a:pt x="17" y="19"/>
                  <a:pt x="16" y="18"/>
                  <a:pt x="15" y="18"/>
                </a:cubicBezTo>
                <a:cubicBezTo>
                  <a:pt x="11" y="18"/>
                  <a:pt x="7" y="22"/>
                  <a:pt x="7" y="26"/>
                </a:cubicBezTo>
                <a:cubicBezTo>
                  <a:pt x="7" y="30"/>
                  <a:pt x="11" y="34"/>
                  <a:pt x="15" y="34"/>
                </a:cubicBezTo>
                <a:cubicBezTo>
                  <a:pt x="19" y="34"/>
                  <a:pt x="23" y="30"/>
                  <a:pt x="23" y="26"/>
                </a:cubicBezTo>
                <a:cubicBezTo>
                  <a:pt x="23" y="25"/>
                  <a:pt x="23" y="24"/>
                  <a:pt x="22" y="23"/>
                </a:cubicBezTo>
                <a:cubicBezTo>
                  <a:pt x="23" y="23"/>
                  <a:pt x="24" y="24"/>
                  <a:pt x="25" y="24"/>
                </a:cubicBezTo>
                <a:cubicBezTo>
                  <a:pt x="30" y="24"/>
                  <a:pt x="33" y="20"/>
                  <a:pt x="33" y="16"/>
                </a:cubicBezTo>
                <a:cubicBezTo>
                  <a:pt x="33" y="12"/>
                  <a:pt x="30" y="8"/>
                  <a:pt x="25" y="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文本框 2"/>
          <p:cNvSpPr txBox="1"/>
          <p:nvPr/>
        </p:nvSpPr>
        <p:spPr>
          <a:xfrm>
            <a:off x="804826" y="2344287"/>
            <a:ext cx="112320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6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Skynet</a:t>
            </a:r>
            <a:r>
              <a:rPr lang="zh-CN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中，服务之间通信的消息称为</a:t>
            </a:r>
            <a:r>
              <a:rPr lang="en-US" altLang="zh-CN" sz="16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Skynet</a:t>
            </a:r>
            <a:r>
              <a:rPr lang="zh-CN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消息，</a:t>
            </a:r>
            <a:r>
              <a:rPr lang="en-US" altLang="zh-CN" sz="16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Skynet</a:t>
            </a:r>
            <a:r>
              <a:rPr lang="zh-CN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预定义了一组消息类型，主要有响应消息、网络消息、文本消息、错误消息等</a:t>
            </a:r>
            <a:r>
              <a:rPr lang="zh-CN" altLang="zh-CN" sz="16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6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</a:t>
            </a:r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 </a:t>
            </a:r>
            <a:r>
              <a:rPr lang="en-US" altLang="zh-CN" sz="16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skynet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消息由 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 </a:t>
            </a:r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部分构成：消息类型、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session </a:t>
            </a:r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、发起服务地址 、接收服务地址 、消息 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 </a:t>
            </a:r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指针、消息长度。</a:t>
            </a:r>
            <a:endParaRPr lang="zh-CN" altLang="zh-CN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296485" y="4261124"/>
            <a:ext cx="1160734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rgbClr val="595959"/>
                </a:solidFill>
                <a:latin typeface="Times New Roman" charset="0"/>
                <a:ea typeface="仿宋_GB2312" charset="0"/>
              </a:rPr>
              <a:t>    </a:t>
            </a:r>
            <a:r>
              <a:rPr lang="zh-CN" altLang="zh-CN" sz="1700" kern="100" dirty="0" smtClean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响应</a:t>
            </a:r>
            <a:r>
              <a:rPr lang="zh-CN" altLang="zh-CN" sz="1700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消息不需要特别处理，由框架的基础库管理，用来调度服务内的</a:t>
            </a:r>
            <a:r>
              <a:rPr lang="en-US" altLang="zh-CN" sz="1700" kern="100" dirty="0" err="1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coroutine</a:t>
            </a:r>
            <a:r>
              <a:rPr lang="zh-CN" altLang="zh-CN" sz="1700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。网络消息也不必直接处理它，</a:t>
            </a:r>
            <a:r>
              <a:rPr lang="en-US" altLang="zh-CN" sz="1700" kern="100" dirty="0" err="1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Skynet</a:t>
            </a:r>
            <a:r>
              <a:rPr lang="zh-CN" altLang="zh-CN" sz="1700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对开源项目</a:t>
            </a:r>
            <a:r>
              <a:rPr lang="en-US" altLang="zh-CN" sz="1700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socket-server</a:t>
            </a:r>
            <a:r>
              <a:rPr lang="zh-CN" altLang="zh-CN" sz="1700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进行了一层封装，提供了一套简单的</a:t>
            </a:r>
            <a:r>
              <a:rPr lang="en-US" altLang="zh-CN" sz="1700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socket </a:t>
            </a:r>
            <a:r>
              <a:rPr lang="en-US" altLang="zh-CN" sz="1700" kern="100" dirty="0" err="1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api</a:t>
            </a:r>
            <a:r>
              <a:rPr lang="zh-CN" altLang="zh-CN" sz="1700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。文本类消息主要方便一些底层的，直接使用</a:t>
            </a:r>
            <a:r>
              <a:rPr lang="en-US" altLang="zh-CN" sz="1700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 C </a:t>
            </a:r>
            <a:r>
              <a:rPr lang="zh-CN" altLang="zh-CN" sz="1700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编写的服务处理，它就是简单字节串</a:t>
            </a:r>
            <a:r>
              <a:rPr lang="en-US" altLang="zh-CN" sz="1700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,</a:t>
            </a:r>
            <a:r>
              <a:rPr lang="zh-CN" altLang="zh-CN" sz="1700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可以驱动业务逻辑。</a:t>
            </a:r>
          </a:p>
        </p:txBody>
      </p:sp>
    </p:spTree>
    <p:extLst>
      <p:ext uri="{BB962C8B-B14F-4D97-AF65-F5344CB8AC3E}">
        <p14:creationId xmlns:p14="http://schemas.microsoft.com/office/powerpoint/2010/main" val="160895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44" grpId="0"/>
          <p:bldP spid="1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44" grpId="0"/>
          <p:bldP spid="17" grpId="0" animBg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91" b="5523"/>
          <a:stretch/>
        </p:blipFill>
        <p:spPr>
          <a:xfrm>
            <a:off x="6068742" y="1054100"/>
            <a:ext cx="6120114" cy="279400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589667" y="429919"/>
            <a:ext cx="2601208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 b="1" dirty="0" smtClean="0">
                <a:gradFill>
                  <a:gsLst>
                    <a:gs pos="0">
                      <a:srgbClr val="2D5761"/>
                    </a:gs>
                    <a:gs pos="100000">
                      <a:srgbClr val="3E7886"/>
                    </a:gs>
                  </a:gsLst>
                  <a:lin ang="138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2400" b="1" dirty="0" smtClean="0">
                <a:gradFill>
                  <a:gsLst>
                    <a:gs pos="0">
                      <a:srgbClr val="2D5761"/>
                    </a:gs>
                    <a:gs pos="100000">
                      <a:srgbClr val="3E7886"/>
                    </a:gs>
                  </a:gsLst>
                  <a:lin ang="138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关键概念</a:t>
            </a:r>
            <a:endParaRPr lang="zh-CN" altLang="en-US" sz="2400" dirty="0">
              <a:gradFill>
                <a:gsLst>
                  <a:gs pos="0">
                    <a:srgbClr val="2D5761"/>
                  </a:gs>
                  <a:gs pos="100000">
                    <a:srgbClr val="3E7886"/>
                  </a:gs>
                </a:gsLst>
                <a:lin ang="138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054100"/>
            <a:ext cx="12188856" cy="2794000"/>
          </a:xfrm>
          <a:prstGeom prst="rect">
            <a:avLst/>
          </a:prstGeom>
          <a:solidFill>
            <a:srgbClr val="3E7886"/>
          </a:solidFill>
        </p:spPr>
        <p:txBody>
          <a:bodyPr wrap="square" rtlCol="0" anchor="ctr">
            <a:spAutoFit/>
          </a:bodyPr>
          <a:lstStyle/>
          <a:p>
            <a:pPr algn="ctr">
              <a:spcBef>
                <a:spcPct val="0"/>
              </a:spcBef>
            </a:pPr>
            <a:endParaRPr lang="zh-CN" altLang="en-US" sz="2000">
              <a:solidFill>
                <a:srgbClr val="222B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94382" y="1775780"/>
            <a:ext cx="347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概念：</a:t>
            </a:r>
            <a:r>
              <a:rPr lang="zh-CN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</a:p>
        </p:txBody>
      </p:sp>
      <p:sp>
        <p:nvSpPr>
          <p:cNvPr id="17" name="Freeform 100"/>
          <p:cNvSpPr>
            <a:spLocks noEditPoints="1"/>
          </p:cNvSpPr>
          <p:nvPr/>
        </p:nvSpPr>
        <p:spPr bwMode="auto">
          <a:xfrm>
            <a:off x="901854" y="1237843"/>
            <a:ext cx="508633" cy="487586"/>
          </a:xfrm>
          <a:custGeom>
            <a:avLst/>
            <a:gdLst/>
            <a:ahLst/>
            <a:cxnLst>
              <a:cxn ang="0">
                <a:pos x="63" y="49"/>
              </a:cxn>
              <a:cxn ang="0">
                <a:pos x="58" y="44"/>
              </a:cxn>
              <a:cxn ang="0">
                <a:pos x="54" y="48"/>
              </a:cxn>
              <a:cxn ang="0">
                <a:pos x="63" y="57"/>
              </a:cxn>
              <a:cxn ang="0">
                <a:pos x="64" y="60"/>
              </a:cxn>
              <a:cxn ang="0">
                <a:pos x="59" y="64"/>
              </a:cxn>
              <a:cxn ang="0">
                <a:pos x="56" y="63"/>
              </a:cxn>
              <a:cxn ang="0">
                <a:pos x="29" y="36"/>
              </a:cxn>
              <a:cxn ang="0">
                <a:pos x="15" y="42"/>
              </a:cxn>
              <a:cxn ang="0">
                <a:pos x="0" y="27"/>
              </a:cxn>
              <a:cxn ang="0">
                <a:pos x="26" y="0"/>
              </a:cxn>
              <a:cxn ang="0">
                <a:pos x="41" y="15"/>
              </a:cxn>
              <a:cxn ang="0">
                <a:pos x="36" y="30"/>
              </a:cxn>
              <a:cxn ang="0">
                <a:pos x="50" y="44"/>
              </a:cxn>
              <a:cxn ang="0">
                <a:pos x="54" y="40"/>
              </a:cxn>
              <a:cxn ang="0">
                <a:pos x="49" y="35"/>
              </a:cxn>
              <a:cxn ang="0">
                <a:pos x="54" y="31"/>
              </a:cxn>
              <a:cxn ang="0">
                <a:pos x="55" y="31"/>
              </a:cxn>
              <a:cxn ang="0">
                <a:pos x="67" y="44"/>
              </a:cxn>
              <a:cxn ang="0">
                <a:pos x="63" y="49"/>
              </a:cxn>
              <a:cxn ang="0">
                <a:pos x="25" y="8"/>
              </a:cxn>
              <a:cxn ang="0">
                <a:pos x="18" y="16"/>
              </a:cxn>
              <a:cxn ang="0">
                <a:pos x="19" y="19"/>
              </a:cxn>
              <a:cxn ang="0">
                <a:pos x="15" y="18"/>
              </a:cxn>
              <a:cxn ang="0">
                <a:pos x="7" y="26"/>
              </a:cxn>
              <a:cxn ang="0">
                <a:pos x="15" y="34"/>
              </a:cxn>
              <a:cxn ang="0">
                <a:pos x="23" y="26"/>
              </a:cxn>
              <a:cxn ang="0">
                <a:pos x="22" y="23"/>
              </a:cxn>
              <a:cxn ang="0">
                <a:pos x="25" y="24"/>
              </a:cxn>
              <a:cxn ang="0">
                <a:pos x="33" y="16"/>
              </a:cxn>
              <a:cxn ang="0">
                <a:pos x="25" y="8"/>
              </a:cxn>
            </a:cxnLst>
            <a:rect l="0" t="0" r="r" b="b"/>
            <a:pathLst>
              <a:path w="67" h="64">
                <a:moveTo>
                  <a:pt x="63" y="49"/>
                </a:moveTo>
                <a:cubicBezTo>
                  <a:pt x="62" y="49"/>
                  <a:pt x="58" y="45"/>
                  <a:pt x="58" y="44"/>
                </a:cubicBezTo>
                <a:cubicBezTo>
                  <a:pt x="54" y="48"/>
                  <a:pt x="54" y="48"/>
                  <a:pt x="54" y="48"/>
                </a:cubicBezTo>
                <a:cubicBezTo>
                  <a:pt x="63" y="57"/>
                  <a:pt x="63" y="57"/>
                  <a:pt x="63" y="57"/>
                </a:cubicBezTo>
                <a:cubicBezTo>
                  <a:pt x="63" y="58"/>
                  <a:pt x="64" y="59"/>
                  <a:pt x="64" y="60"/>
                </a:cubicBezTo>
                <a:cubicBezTo>
                  <a:pt x="64" y="62"/>
                  <a:pt x="61" y="64"/>
                  <a:pt x="59" y="64"/>
                </a:cubicBezTo>
                <a:cubicBezTo>
                  <a:pt x="58" y="64"/>
                  <a:pt x="57" y="64"/>
                  <a:pt x="56" y="63"/>
                </a:cubicBezTo>
                <a:cubicBezTo>
                  <a:pt x="29" y="36"/>
                  <a:pt x="29" y="36"/>
                  <a:pt x="29" y="36"/>
                </a:cubicBezTo>
                <a:cubicBezTo>
                  <a:pt x="25" y="39"/>
                  <a:pt x="20" y="42"/>
                  <a:pt x="15" y="42"/>
                </a:cubicBezTo>
                <a:cubicBezTo>
                  <a:pt x="6" y="42"/>
                  <a:pt x="0" y="36"/>
                  <a:pt x="0" y="27"/>
                </a:cubicBezTo>
                <a:cubicBezTo>
                  <a:pt x="0" y="14"/>
                  <a:pt x="13" y="0"/>
                  <a:pt x="26" y="0"/>
                </a:cubicBezTo>
                <a:cubicBezTo>
                  <a:pt x="35" y="0"/>
                  <a:pt x="41" y="6"/>
                  <a:pt x="41" y="15"/>
                </a:cubicBezTo>
                <a:cubicBezTo>
                  <a:pt x="41" y="21"/>
                  <a:pt x="39" y="26"/>
                  <a:pt x="36" y="30"/>
                </a:cubicBezTo>
                <a:cubicBezTo>
                  <a:pt x="50" y="44"/>
                  <a:pt x="50" y="44"/>
                  <a:pt x="50" y="44"/>
                </a:cubicBezTo>
                <a:cubicBezTo>
                  <a:pt x="54" y="40"/>
                  <a:pt x="54" y="40"/>
                  <a:pt x="54" y="40"/>
                </a:cubicBezTo>
                <a:cubicBezTo>
                  <a:pt x="53" y="39"/>
                  <a:pt x="49" y="36"/>
                  <a:pt x="49" y="35"/>
                </a:cubicBezTo>
                <a:cubicBezTo>
                  <a:pt x="49" y="34"/>
                  <a:pt x="53" y="31"/>
                  <a:pt x="54" y="31"/>
                </a:cubicBezTo>
                <a:cubicBezTo>
                  <a:pt x="54" y="31"/>
                  <a:pt x="54" y="31"/>
                  <a:pt x="55" y="31"/>
                </a:cubicBezTo>
                <a:cubicBezTo>
                  <a:pt x="56" y="32"/>
                  <a:pt x="67" y="43"/>
                  <a:pt x="67" y="44"/>
                </a:cubicBezTo>
                <a:cubicBezTo>
                  <a:pt x="67" y="45"/>
                  <a:pt x="64" y="49"/>
                  <a:pt x="63" y="49"/>
                </a:cubicBezTo>
                <a:close/>
                <a:moveTo>
                  <a:pt x="25" y="8"/>
                </a:moveTo>
                <a:cubicBezTo>
                  <a:pt x="21" y="8"/>
                  <a:pt x="18" y="12"/>
                  <a:pt x="18" y="16"/>
                </a:cubicBezTo>
                <a:cubicBezTo>
                  <a:pt x="18" y="17"/>
                  <a:pt x="18" y="18"/>
                  <a:pt x="19" y="19"/>
                </a:cubicBezTo>
                <a:cubicBezTo>
                  <a:pt x="17" y="19"/>
                  <a:pt x="16" y="18"/>
                  <a:pt x="15" y="18"/>
                </a:cubicBezTo>
                <a:cubicBezTo>
                  <a:pt x="11" y="18"/>
                  <a:pt x="7" y="22"/>
                  <a:pt x="7" y="26"/>
                </a:cubicBezTo>
                <a:cubicBezTo>
                  <a:pt x="7" y="30"/>
                  <a:pt x="11" y="34"/>
                  <a:pt x="15" y="34"/>
                </a:cubicBezTo>
                <a:cubicBezTo>
                  <a:pt x="19" y="34"/>
                  <a:pt x="23" y="30"/>
                  <a:pt x="23" y="26"/>
                </a:cubicBezTo>
                <a:cubicBezTo>
                  <a:pt x="23" y="25"/>
                  <a:pt x="23" y="24"/>
                  <a:pt x="22" y="23"/>
                </a:cubicBezTo>
                <a:cubicBezTo>
                  <a:pt x="23" y="23"/>
                  <a:pt x="24" y="24"/>
                  <a:pt x="25" y="24"/>
                </a:cubicBezTo>
                <a:cubicBezTo>
                  <a:pt x="30" y="24"/>
                  <a:pt x="33" y="20"/>
                  <a:pt x="33" y="16"/>
                </a:cubicBezTo>
                <a:cubicBezTo>
                  <a:pt x="33" y="12"/>
                  <a:pt x="30" y="8"/>
                  <a:pt x="25" y="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文本框 2"/>
          <p:cNvSpPr txBox="1"/>
          <p:nvPr/>
        </p:nvSpPr>
        <p:spPr>
          <a:xfrm>
            <a:off x="794382" y="2284535"/>
            <a:ext cx="112320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作为网络服务器框架，必然有封装好的网络层，对于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skynet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更是必不可少。由于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skynet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模拟了一个简单的操作系统，它最重要的工作就是调度数千个服务，如何让服务挂起时，尽量减少对系统的影响就是首要解决的</a:t>
            </a:r>
            <a:r>
              <a:rPr lang="zh-CN" altLang="zh-CN" sz="16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zh-CN" altLang="en-US" sz="16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我们不建议你在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skynet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的服务中再使用任何直接和系统网络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打交道的模块，因为一旦这些模块被网络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IO </a:t>
            </a:r>
            <a:r>
              <a:rPr lang="zh-CN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阻塞，影响的就不只是该服务本身，而是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skynet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里的工作线程了。 </a:t>
            </a:r>
            <a:endParaRPr lang="zh-CN" altLang="en-US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1516" y="4261124"/>
            <a:ext cx="11607340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sz="1700" dirty="0" err="1" smtClean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skynet</a:t>
            </a:r>
            <a:r>
              <a:rPr lang="en-US" altLang="zh-CN" sz="1700" dirty="0" smtClean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 </a:t>
            </a:r>
            <a:r>
              <a:rPr lang="zh-CN" altLang="zh-CN" sz="17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会被配置成固定数量的工作线程，工作线程数通常和系统物理核心数量相关，而</a:t>
            </a:r>
            <a:r>
              <a:rPr lang="en-US" altLang="zh-CN" sz="17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 </a:t>
            </a:r>
            <a:r>
              <a:rPr lang="en-US" altLang="zh-CN" sz="1700" dirty="0" err="1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skynet</a:t>
            </a:r>
            <a:r>
              <a:rPr lang="en-US" altLang="zh-CN" sz="17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 </a:t>
            </a:r>
            <a:r>
              <a:rPr lang="zh-CN" altLang="zh-CN" sz="17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所管理的服务数量</a:t>
            </a:r>
            <a:r>
              <a:rPr lang="zh-CN" altLang="zh-CN" sz="1700" dirty="0" smtClean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则</a:t>
            </a:r>
            <a:r>
              <a:rPr lang="zh-CN" altLang="en-US" sz="1700" dirty="0" smtClean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  </a:t>
            </a:r>
            <a:r>
              <a:rPr lang="zh-CN" altLang="zh-CN" sz="1700" dirty="0" smtClean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是动态</a:t>
            </a:r>
            <a:r>
              <a:rPr lang="zh-CN" altLang="zh-CN" sz="17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的、远超过工作线程数量。</a:t>
            </a:r>
            <a:r>
              <a:rPr lang="en-US" altLang="zh-CN" sz="1700" dirty="0" err="1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skynet</a:t>
            </a:r>
            <a:r>
              <a:rPr lang="en-US" altLang="zh-CN" sz="17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 </a:t>
            </a:r>
            <a:r>
              <a:rPr lang="zh-CN" altLang="zh-CN" sz="17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内置的网络层可以和它的服务调度器协同工作，使用</a:t>
            </a:r>
            <a:r>
              <a:rPr lang="en-US" altLang="zh-CN" sz="17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 </a:t>
            </a:r>
            <a:r>
              <a:rPr lang="en-US" altLang="zh-CN" sz="1700" dirty="0" err="1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skynet</a:t>
            </a:r>
            <a:r>
              <a:rPr lang="en-US" altLang="zh-CN" sz="17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 </a:t>
            </a:r>
            <a:r>
              <a:rPr lang="zh-CN" altLang="zh-CN" sz="17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提供的网络</a:t>
            </a:r>
            <a:r>
              <a:rPr lang="en-US" altLang="zh-CN" sz="17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 API </a:t>
            </a:r>
            <a:r>
              <a:rPr lang="zh-CN" altLang="zh-CN" sz="17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就可以在网络</a:t>
            </a:r>
            <a:r>
              <a:rPr lang="en-US" altLang="zh-CN" sz="17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 IO </a:t>
            </a:r>
            <a:r>
              <a:rPr lang="zh-CN" altLang="zh-CN" sz="17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阻塞时，完全释放出</a:t>
            </a:r>
            <a:r>
              <a:rPr lang="en-US" altLang="zh-CN" sz="17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 CPU </a:t>
            </a:r>
            <a:r>
              <a:rPr lang="zh-CN" altLang="zh-CN" sz="17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处理能力。</a:t>
            </a:r>
          </a:p>
        </p:txBody>
      </p:sp>
    </p:spTree>
    <p:extLst>
      <p:ext uri="{BB962C8B-B14F-4D97-AF65-F5344CB8AC3E}">
        <p14:creationId xmlns:p14="http://schemas.microsoft.com/office/powerpoint/2010/main" val="46483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44" grpId="0"/>
          <p:bldP spid="1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44" grpId="0"/>
          <p:bldP spid="17" grpId="0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91" b="5523"/>
          <a:stretch/>
        </p:blipFill>
        <p:spPr>
          <a:xfrm>
            <a:off x="6068742" y="1054100"/>
            <a:ext cx="6120114" cy="279400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589667" y="429919"/>
            <a:ext cx="2601208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 b="1" dirty="0" smtClean="0">
                <a:gradFill>
                  <a:gsLst>
                    <a:gs pos="0">
                      <a:srgbClr val="2D5761"/>
                    </a:gs>
                    <a:gs pos="100000">
                      <a:srgbClr val="3E7886"/>
                    </a:gs>
                  </a:gsLst>
                  <a:lin ang="138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2400" b="1" dirty="0" smtClean="0">
                <a:gradFill>
                  <a:gsLst>
                    <a:gs pos="0">
                      <a:srgbClr val="2D5761"/>
                    </a:gs>
                    <a:gs pos="100000">
                      <a:srgbClr val="3E7886"/>
                    </a:gs>
                  </a:gsLst>
                  <a:lin ang="138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关键概念</a:t>
            </a:r>
            <a:endParaRPr lang="zh-CN" altLang="en-US" sz="2400" dirty="0">
              <a:gradFill>
                <a:gsLst>
                  <a:gs pos="0">
                    <a:srgbClr val="2D5761"/>
                  </a:gs>
                  <a:gs pos="100000">
                    <a:srgbClr val="3E7886"/>
                  </a:gs>
                </a:gsLst>
                <a:lin ang="138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054100"/>
            <a:ext cx="12188856" cy="2794000"/>
          </a:xfrm>
          <a:prstGeom prst="rect">
            <a:avLst/>
          </a:prstGeom>
          <a:solidFill>
            <a:srgbClr val="3E7886"/>
          </a:solidFill>
        </p:spPr>
        <p:txBody>
          <a:bodyPr wrap="square" rtlCol="0" anchor="ctr">
            <a:spAutoFit/>
          </a:bodyPr>
          <a:lstStyle/>
          <a:p>
            <a:pPr algn="ctr">
              <a:spcBef>
                <a:spcPct val="0"/>
              </a:spcBef>
            </a:pPr>
            <a:endParaRPr lang="zh-CN" altLang="en-US" sz="2000">
              <a:solidFill>
                <a:srgbClr val="222B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94382" y="1775780"/>
            <a:ext cx="347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概念：集群</a:t>
            </a:r>
            <a:endParaRPr lang="zh-CN" altLang="zh-CN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Freeform 100"/>
          <p:cNvSpPr>
            <a:spLocks noEditPoints="1"/>
          </p:cNvSpPr>
          <p:nvPr/>
        </p:nvSpPr>
        <p:spPr bwMode="auto">
          <a:xfrm>
            <a:off x="901854" y="1237843"/>
            <a:ext cx="508633" cy="487586"/>
          </a:xfrm>
          <a:custGeom>
            <a:avLst/>
            <a:gdLst/>
            <a:ahLst/>
            <a:cxnLst>
              <a:cxn ang="0">
                <a:pos x="63" y="49"/>
              </a:cxn>
              <a:cxn ang="0">
                <a:pos x="58" y="44"/>
              </a:cxn>
              <a:cxn ang="0">
                <a:pos x="54" y="48"/>
              </a:cxn>
              <a:cxn ang="0">
                <a:pos x="63" y="57"/>
              </a:cxn>
              <a:cxn ang="0">
                <a:pos x="64" y="60"/>
              </a:cxn>
              <a:cxn ang="0">
                <a:pos x="59" y="64"/>
              </a:cxn>
              <a:cxn ang="0">
                <a:pos x="56" y="63"/>
              </a:cxn>
              <a:cxn ang="0">
                <a:pos x="29" y="36"/>
              </a:cxn>
              <a:cxn ang="0">
                <a:pos x="15" y="42"/>
              </a:cxn>
              <a:cxn ang="0">
                <a:pos x="0" y="27"/>
              </a:cxn>
              <a:cxn ang="0">
                <a:pos x="26" y="0"/>
              </a:cxn>
              <a:cxn ang="0">
                <a:pos x="41" y="15"/>
              </a:cxn>
              <a:cxn ang="0">
                <a:pos x="36" y="30"/>
              </a:cxn>
              <a:cxn ang="0">
                <a:pos x="50" y="44"/>
              </a:cxn>
              <a:cxn ang="0">
                <a:pos x="54" y="40"/>
              </a:cxn>
              <a:cxn ang="0">
                <a:pos x="49" y="35"/>
              </a:cxn>
              <a:cxn ang="0">
                <a:pos x="54" y="31"/>
              </a:cxn>
              <a:cxn ang="0">
                <a:pos x="55" y="31"/>
              </a:cxn>
              <a:cxn ang="0">
                <a:pos x="67" y="44"/>
              </a:cxn>
              <a:cxn ang="0">
                <a:pos x="63" y="49"/>
              </a:cxn>
              <a:cxn ang="0">
                <a:pos x="25" y="8"/>
              </a:cxn>
              <a:cxn ang="0">
                <a:pos x="18" y="16"/>
              </a:cxn>
              <a:cxn ang="0">
                <a:pos x="19" y="19"/>
              </a:cxn>
              <a:cxn ang="0">
                <a:pos x="15" y="18"/>
              </a:cxn>
              <a:cxn ang="0">
                <a:pos x="7" y="26"/>
              </a:cxn>
              <a:cxn ang="0">
                <a:pos x="15" y="34"/>
              </a:cxn>
              <a:cxn ang="0">
                <a:pos x="23" y="26"/>
              </a:cxn>
              <a:cxn ang="0">
                <a:pos x="22" y="23"/>
              </a:cxn>
              <a:cxn ang="0">
                <a:pos x="25" y="24"/>
              </a:cxn>
              <a:cxn ang="0">
                <a:pos x="33" y="16"/>
              </a:cxn>
              <a:cxn ang="0">
                <a:pos x="25" y="8"/>
              </a:cxn>
            </a:cxnLst>
            <a:rect l="0" t="0" r="r" b="b"/>
            <a:pathLst>
              <a:path w="67" h="64">
                <a:moveTo>
                  <a:pt x="63" y="49"/>
                </a:moveTo>
                <a:cubicBezTo>
                  <a:pt x="62" y="49"/>
                  <a:pt x="58" y="45"/>
                  <a:pt x="58" y="44"/>
                </a:cubicBezTo>
                <a:cubicBezTo>
                  <a:pt x="54" y="48"/>
                  <a:pt x="54" y="48"/>
                  <a:pt x="54" y="48"/>
                </a:cubicBezTo>
                <a:cubicBezTo>
                  <a:pt x="63" y="57"/>
                  <a:pt x="63" y="57"/>
                  <a:pt x="63" y="57"/>
                </a:cubicBezTo>
                <a:cubicBezTo>
                  <a:pt x="63" y="58"/>
                  <a:pt x="64" y="59"/>
                  <a:pt x="64" y="60"/>
                </a:cubicBezTo>
                <a:cubicBezTo>
                  <a:pt x="64" y="62"/>
                  <a:pt x="61" y="64"/>
                  <a:pt x="59" y="64"/>
                </a:cubicBezTo>
                <a:cubicBezTo>
                  <a:pt x="58" y="64"/>
                  <a:pt x="57" y="64"/>
                  <a:pt x="56" y="63"/>
                </a:cubicBezTo>
                <a:cubicBezTo>
                  <a:pt x="29" y="36"/>
                  <a:pt x="29" y="36"/>
                  <a:pt x="29" y="36"/>
                </a:cubicBezTo>
                <a:cubicBezTo>
                  <a:pt x="25" y="39"/>
                  <a:pt x="20" y="42"/>
                  <a:pt x="15" y="42"/>
                </a:cubicBezTo>
                <a:cubicBezTo>
                  <a:pt x="6" y="42"/>
                  <a:pt x="0" y="36"/>
                  <a:pt x="0" y="27"/>
                </a:cubicBezTo>
                <a:cubicBezTo>
                  <a:pt x="0" y="14"/>
                  <a:pt x="13" y="0"/>
                  <a:pt x="26" y="0"/>
                </a:cubicBezTo>
                <a:cubicBezTo>
                  <a:pt x="35" y="0"/>
                  <a:pt x="41" y="6"/>
                  <a:pt x="41" y="15"/>
                </a:cubicBezTo>
                <a:cubicBezTo>
                  <a:pt x="41" y="21"/>
                  <a:pt x="39" y="26"/>
                  <a:pt x="36" y="30"/>
                </a:cubicBezTo>
                <a:cubicBezTo>
                  <a:pt x="50" y="44"/>
                  <a:pt x="50" y="44"/>
                  <a:pt x="50" y="44"/>
                </a:cubicBezTo>
                <a:cubicBezTo>
                  <a:pt x="54" y="40"/>
                  <a:pt x="54" y="40"/>
                  <a:pt x="54" y="40"/>
                </a:cubicBezTo>
                <a:cubicBezTo>
                  <a:pt x="53" y="39"/>
                  <a:pt x="49" y="36"/>
                  <a:pt x="49" y="35"/>
                </a:cubicBezTo>
                <a:cubicBezTo>
                  <a:pt x="49" y="34"/>
                  <a:pt x="53" y="31"/>
                  <a:pt x="54" y="31"/>
                </a:cubicBezTo>
                <a:cubicBezTo>
                  <a:pt x="54" y="31"/>
                  <a:pt x="54" y="31"/>
                  <a:pt x="55" y="31"/>
                </a:cubicBezTo>
                <a:cubicBezTo>
                  <a:pt x="56" y="32"/>
                  <a:pt x="67" y="43"/>
                  <a:pt x="67" y="44"/>
                </a:cubicBezTo>
                <a:cubicBezTo>
                  <a:pt x="67" y="45"/>
                  <a:pt x="64" y="49"/>
                  <a:pt x="63" y="49"/>
                </a:cubicBezTo>
                <a:close/>
                <a:moveTo>
                  <a:pt x="25" y="8"/>
                </a:moveTo>
                <a:cubicBezTo>
                  <a:pt x="21" y="8"/>
                  <a:pt x="18" y="12"/>
                  <a:pt x="18" y="16"/>
                </a:cubicBezTo>
                <a:cubicBezTo>
                  <a:pt x="18" y="17"/>
                  <a:pt x="18" y="18"/>
                  <a:pt x="19" y="19"/>
                </a:cubicBezTo>
                <a:cubicBezTo>
                  <a:pt x="17" y="19"/>
                  <a:pt x="16" y="18"/>
                  <a:pt x="15" y="18"/>
                </a:cubicBezTo>
                <a:cubicBezTo>
                  <a:pt x="11" y="18"/>
                  <a:pt x="7" y="22"/>
                  <a:pt x="7" y="26"/>
                </a:cubicBezTo>
                <a:cubicBezTo>
                  <a:pt x="7" y="30"/>
                  <a:pt x="11" y="34"/>
                  <a:pt x="15" y="34"/>
                </a:cubicBezTo>
                <a:cubicBezTo>
                  <a:pt x="19" y="34"/>
                  <a:pt x="23" y="30"/>
                  <a:pt x="23" y="26"/>
                </a:cubicBezTo>
                <a:cubicBezTo>
                  <a:pt x="23" y="25"/>
                  <a:pt x="23" y="24"/>
                  <a:pt x="22" y="23"/>
                </a:cubicBezTo>
                <a:cubicBezTo>
                  <a:pt x="23" y="23"/>
                  <a:pt x="24" y="24"/>
                  <a:pt x="25" y="24"/>
                </a:cubicBezTo>
                <a:cubicBezTo>
                  <a:pt x="30" y="24"/>
                  <a:pt x="33" y="20"/>
                  <a:pt x="33" y="16"/>
                </a:cubicBezTo>
                <a:cubicBezTo>
                  <a:pt x="33" y="12"/>
                  <a:pt x="30" y="8"/>
                  <a:pt x="25" y="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文本框 2"/>
          <p:cNvSpPr txBox="1"/>
          <p:nvPr/>
        </p:nvSpPr>
        <p:spPr>
          <a:xfrm>
            <a:off x="794382" y="2442186"/>
            <a:ext cx="112320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skynet</a:t>
            </a:r>
            <a:r>
              <a:rPr lang="en-US" altLang="zh-CN" sz="16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在最开始设计的时候，是希望把集群管理做成底层特性的。所以，每个服务的地址预留了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8bit </a:t>
            </a:r>
            <a:r>
              <a:rPr lang="zh-CN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作为集群节点编号。最多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255 </a:t>
            </a:r>
            <a:r>
              <a:rPr lang="zh-CN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台机器可以组成一个集群，不同节点下的服务可以像同一节点进程内部那样自由的传递消息。</a:t>
            </a:r>
          </a:p>
          <a:p>
            <a:endParaRPr lang="zh-CN" altLang="en-US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94382" y="4208981"/>
            <a:ext cx="10976440" cy="2054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7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随着 </a:t>
            </a:r>
            <a:r>
              <a:rPr lang="en-US" altLang="zh-CN" sz="1700" dirty="0" err="1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skynet</a:t>
            </a:r>
            <a:r>
              <a:rPr lang="en-US" altLang="zh-CN" sz="17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 </a:t>
            </a:r>
            <a:r>
              <a:rPr lang="zh-CN" altLang="en-US" sz="17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的演进和实际项目的实践，发现其实把节点间的消息传播透明化，抹平节点间和节点进程内的消息传播的区别并不是一个好主意。在同一进程内，我们可以认为服务以及服务间的通讯都是可靠的，如果自身工作所处的硬件环境正常，那么对方也一定是正常的。而当服务部署在不同进程（不同机器）上时，不可能保证完全可靠。另外一些在同一进程内可以共享访问的内存（</a:t>
            </a:r>
            <a:r>
              <a:rPr lang="en-US" altLang="zh-CN" sz="1700" dirty="0" err="1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skynet</a:t>
            </a:r>
            <a:r>
              <a:rPr lang="en-US" altLang="zh-CN" sz="17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 </a:t>
            </a:r>
            <a:r>
              <a:rPr lang="zh-CN" altLang="en-US" sz="17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提供的共享数据模块就基于此）也变得不可共享，这些差异无法完全被开发者忽视。</a:t>
            </a:r>
          </a:p>
        </p:txBody>
      </p:sp>
    </p:spTree>
    <p:extLst>
      <p:ext uri="{BB962C8B-B14F-4D97-AF65-F5344CB8AC3E}">
        <p14:creationId xmlns:p14="http://schemas.microsoft.com/office/powerpoint/2010/main" val="57084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44" grpId="0"/>
          <p:bldP spid="1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44" grpId="0"/>
          <p:bldP spid="17" grpId="0" animBg="1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04"/>
          <a:stretch/>
        </p:blipFill>
        <p:spPr>
          <a:xfrm>
            <a:off x="0" y="14514"/>
            <a:ext cx="12192000" cy="6843486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4000">
                <a:srgbClr val="3E7886">
                  <a:alpha val="98000"/>
                </a:srgbClr>
              </a:gs>
              <a:gs pos="96000">
                <a:srgbClr val="274B53">
                  <a:alpha val="97000"/>
                </a:srgbClr>
              </a:gs>
            </a:gsLst>
            <a:lin ang="5400000" scaled="1"/>
          </a:gradFill>
        </p:spPr>
        <p:txBody>
          <a:bodyPr wrap="square" rtlCol="0" anchor="ctr">
            <a:spAutoFit/>
          </a:bodyPr>
          <a:lstStyle/>
          <a:p>
            <a:pPr algn="ctr">
              <a:spcBef>
                <a:spcPct val="0"/>
              </a:spcBef>
            </a:pPr>
            <a:endParaRPr lang="zh-CN" altLang="en-US" sz="2000">
              <a:solidFill>
                <a:srgbClr val="222B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787201" y="2714503"/>
            <a:ext cx="9747138" cy="1235760"/>
            <a:chOff x="2387021" y="2714503"/>
            <a:chExt cx="9747138" cy="1235760"/>
          </a:xfrm>
        </p:grpSpPr>
        <p:sp>
          <p:nvSpPr>
            <p:cNvPr id="30" name="圆角矩形 29"/>
            <p:cNvSpPr/>
            <p:nvPr/>
          </p:nvSpPr>
          <p:spPr>
            <a:xfrm>
              <a:off x="2387021" y="2714503"/>
              <a:ext cx="1235760" cy="1235760"/>
            </a:xfrm>
            <a:prstGeom prst="roundRect">
              <a:avLst>
                <a:gd name="adj" fmla="val 21355"/>
              </a:avLst>
            </a:prstGeom>
            <a:solidFill>
              <a:schemeClr val="bg1"/>
            </a:solidFill>
            <a:ln>
              <a:noFill/>
            </a:ln>
            <a:effectLst>
              <a:outerShdw blurRad="88900" sx="102000" sy="1020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Freeform 245"/>
            <p:cNvSpPr>
              <a:spLocks/>
            </p:cNvSpPr>
            <p:nvPr/>
          </p:nvSpPr>
          <p:spPr bwMode="auto">
            <a:xfrm>
              <a:off x="2609737" y="2985878"/>
              <a:ext cx="693010" cy="693010"/>
            </a:xfrm>
            <a:custGeom>
              <a:avLst/>
              <a:gdLst/>
              <a:ahLst/>
              <a:cxnLst>
                <a:cxn ang="0">
                  <a:pos x="68" y="3"/>
                </a:cxn>
                <a:cxn ang="0">
                  <a:pos x="58" y="61"/>
                </a:cxn>
                <a:cxn ang="0">
                  <a:pos x="57" y="63"/>
                </a:cxn>
                <a:cxn ang="0">
                  <a:pos x="56" y="63"/>
                </a:cxn>
                <a:cxn ang="0">
                  <a:pos x="55" y="63"/>
                </a:cxn>
                <a:cxn ang="0">
                  <a:pos x="38" y="56"/>
                </a:cxn>
                <a:cxn ang="0">
                  <a:pos x="28" y="67"/>
                </a:cxn>
                <a:cxn ang="0">
                  <a:pos x="26" y="68"/>
                </a:cxn>
                <a:cxn ang="0">
                  <a:pos x="26" y="68"/>
                </a:cxn>
                <a:cxn ang="0">
                  <a:pos x="24" y="65"/>
                </a:cxn>
                <a:cxn ang="0">
                  <a:pos x="24" y="52"/>
                </a:cxn>
                <a:cxn ang="0">
                  <a:pos x="57" y="12"/>
                </a:cxn>
                <a:cxn ang="0">
                  <a:pos x="16" y="47"/>
                </a:cxn>
                <a:cxn ang="0">
                  <a:pos x="1" y="41"/>
                </a:cxn>
                <a:cxn ang="0">
                  <a:pos x="0" y="39"/>
                </a:cxn>
                <a:cxn ang="0">
                  <a:pos x="1" y="36"/>
                </a:cxn>
                <a:cxn ang="0">
                  <a:pos x="64" y="0"/>
                </a:cxn>
                <a:cxn ang="0">
                  <a:pos x="65" y="0"/>
                </a:cxn>
                <a:cxn ang="0">
                  <a:pos x="67" y="0"/>
                </a:cxn>
                <a:cxn ang="0">
                  <a:pos x="68" y="3"/>
                </a:cxn>
              </a:cxnLst>
              <a:rect l="0" t="0" r="r" b="b"/>
              <a:pathLst>
                <a:path w="68" h="68">
                  <a:moveTo>
                    <a:pt x="68" y="3"/>
                  </a:moveTo>
                  <a:cubicBezTo>
                    <a:pt x="58" y="61"/>
                    <a:pt x="58" y="61"/>
                    <a:pt x="58" y="61"/>
                  </a:cubicBezTo>
                  <a:cubicBezTo>
                    <a:pt x="58" y="62"/>
                    <a:pt x="57" y="62"/>
                    <a:pt x="57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7"/>
                    <a:pt x="27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5" y="67"/>
                    <a:pt x="24" y="66"/>
                    <a:pt x="24" y="65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0"/>
                    <a:pt x="0" y="40"/>
                    <a:pt x="0" y="39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6" y="0"/>
                    <a:pt x="66" y="0"/>
                    <a:pt x="67" y="0"/>
                  </a:cubicBezTo>
                  <a:cubicBezTo>
                    <a:pt x="68" y="1"/>
                    <a:pt x="68" y="2"/>
                    <a:pt x="68" y="3"/>
                  </a:cubicBezTo>
                  <a:close/>
                </a:path>
              </a:pathLst>
            </a:custGeom>
            <a:gradFill>
              <a:gsLst>
                <a:gs pos="0">
                  <a:srgbClr val="3E7886"/>
                </a:gs>
                <a:gs pos="100000">
                  <a:srgbClr val="284D56"/>
                </a:gs>
              </a:gsLst>
              <a:lin ang="108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TextBox 64"/>
            <p:cNvSpPr txBox="1"/>
            <p:nvPr/>
          </p:nvSpPr>
          <p:spPr>
            <a:xfrm>
              <a:off x="4008665" y="2985878"/>
              <a:ext cx="81254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</a:t>
              </a:r>
              <a:r>
                <a:rPr lang="en-US" altLang="zh-CN" sz="44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   </a:t>
              </a:r>
              <a:r>
                <a:rPr lang="zh-CN" altLang="en-US" sz="44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部分核心源码的剖析</a:t>
              </a:r>
              <a:endPara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2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589667" y="429919"/>
            <a:ext cx="2601208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 b="1" dirty="0">
                <a:gradFill>
                  <a:gsLst>
                    <a:gs pos="1000">
                      <a:srgbClr val="3E7886"/>
                    </a:gs>
                    <a:gs pos="89000">
                      <a:srgbClr val="2D57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4.1 </a:t>
            </a:r>
            <a:r>
              <a:rPr lang="zh-CN" altLang="en-US" sz="2400" b="1" dirty="0" smtClean="0">
                <a:gradFill>
                  <a:gsLst>
                    <a:gs pos="1000">
                      <a:srgbClr val="3E7886"/>
                    </a:gs>
                    <a:gs pos="89000">
                      <a:srgbClr val="2D57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整体代码架构</a:t>
            </a:r>
            <a:endParaRPr lang="zh-CN" altLang="en-US" sz="2400" dirty="0">
              <a:gradFill>
                <a:gsLst>
                  <a:gs pos="1000">
                    <a:srgbClr val="3E7886"/>
                  </a:gs>
                  <a:gs pos="89000">
                    <a:srgbClr val="2D576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" name="图片 33"/>
          <p:cNvPicPr/>
          <p:nvPr/>
        </p:nvPicPr>
        <p:blipFill>
          <a:blip r:embed="rId3"/>
          <a:stretch>
            <a:fillRect/>
          </a:stretch>
        </p:blipFill>
        <p:spPr>
          <a:xfrm>
            <a:off x="818226" y="1598005"/>
            <a:ext cx="4745298" cy="365563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724698" y="1560324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3rd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主要是一些第三</a:t>
            </a:r>
            <a:r>
              <a:rPr lang="zh-CN" altLang="zh-CN" kern="100" dirty="0" smtClean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方库包括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作者修改过的</a:t>
            </a:r>
            <a:r>
              <a:rPr lang="en-US" altLang="zh-CN" kern="100" dirty="0" err="1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Lua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版本、</a:t>
            </a:r>
            <a:r>
              <a:rPr lang="en-US" altLang="zh-CN" kern="100" dirty="0" err="1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jemalloc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库、加密库</a:t>
            </a:r>
            <a:r>
              <a:rPr lang="zh-CN" altLang="zh-CN" kern="100" dirty="0" smtClean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；</a:t>
            </a:r>
            <a:endParaRPr lang="zh-CN" altLang="en-US" kern="100" dirty="0" smtClean="0">
              <a:solidFill>
                <a:srgbClr val="595959"/>
              </a:solidFill>
              <a:latin typeface="STFangsong" charset="-122"/>
              <a:ea typeface="STFangsong" charset="-122"/>
              <a:cs typeface="STFangsong" charset="-122"/>
            </a:endParaRPr>
          </a:p>
          <a:p>
            <a:endParaRPr lang="zh-CN" altLang="en-US" kern="100" dirty="0">
              <a:solidFill>
                <a:srgbClr val="595959"/>
              </a:solidFill>
              <a:latin typeface="STFangsong" charset="-122"/>
              <a:ea typeface="STFangsong" charset="-122"/>
              <a:cs typeface="STFangsong" charset="-122"/>
            </a:endParaRPr>
          </a:p>
          <a:p>
            <a:r>
              <a:rPr lang="en-US" altLang="zh-CN" kern="100" dirty="0" err="1" smtClean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lualib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主要是用</a:t>
            </a:r>
            <a:r>
              <a:rPr lang="en-US" altLang="zh-CN" kern="100" dirty="0" err="1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lua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封装好的一些</a:t>
            </a:r>
            <a:r>
              <a:rPr lang="en-US" altLang="zh-CN" kern="100" dirty="0" err="1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lua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库，包括</a:t>
            </a:r>
            <a:r>
              <a:rPr lang="en-US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http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库、数据库库以及</a:t>
            </a:r>
            <a:r>
              <a:rPr lang="en-US" altLang="zh-CN" kern="100" dirty="0" err="1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skynet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库等</a:t>
            </a:r>
            <a:r>
              <a:rPr lang="zh-CN" altLang="zh-CN" kern="100" dirty="0" smtClean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；</a:t>
            </a:r>
            <a:endParaRPr lang="zh-CN" altLang="en-US" kern="100" dirty="0" smtClean="0">
              <a:solidFill>
                <a:srgbClr val="595959"/>
              </a:solidFill>
              <a:latin typeface="STFangsong" charset="-122"/>
              <a:ea typeface="STFangsong" charset="-122"/>
              <a:cs typeface="STFangsong" charset="-122"/>
            </a:endParaRPr>
          </a:p>
          <a:p>
            <a:endParaRPr lang="zh-CN" altLang="en-US" kern="100" dirty="0">
              <a:solidFill>
                <a:srgbClr val="595959"/>
              </a:solidFill>
              <a:latin typeface="STFangsong" charset="-122"/>
              <a:ea typeface="STFangsong" charset="-122"/>
              <a:cs typeface="STFangsong" charset="-122"/>
            </a:endParaRPr>
          </a:p>
          <a:p>
            <a:r>
              <a:rPr lang="en-US" altLang="zh-CN" kern="100" dirty="0" err="1" smtClean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lualib-src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主要是用</a:t>
            </a:r>
            <a:r>
              <a:rPr lang="en-US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c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封装的以</a:t>
            </a:r>
            <a:r>
              <a:rPr lang="en-US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.so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形式供</a:t>
            </a:r>
            <a:r>
              <a:rPr lang="en-US" altLang="zh-CN" kern="100" dirty="0" err="1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lua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调用的库</a:t>
            </a:r>
            <a:r>
              <a:rPr lang="zh-CN" altLang="zh-CN" kern="100" dirty="0" smtClean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；</a:t>
            </a:r>
            <a:endParaRPr lang="zh-CN" altLang="en-US" kern="100" dirty="0" smtClean="0">
              <a:solidFill>
                <a:srgbClr val="595959"/>
              </a:solidFill>
              <a:latin typeface="STFangsong" charset="-122"/>
              <a:ea typeface="STFangsong" charset="-122"/>
              <a:cs typeface="STFangsong" charset="-122"/>
            </a:endParaRPr>
          </a:p>
          <a:p>
            <a:endParaRPr lang="zh-CN" altLang="en-US" kern="100" dirty="0">
              <a:solidFill>
                <a:srgbClr val="595959"/>
              </a:solidFill>
              <a:latin typeface="STFangsong" charset="-122"/>
              <a:ea typeface="STFangsong" charset="-122"/>
              <a:cs typeface="STFangsong" charset="-122"/>
            </a:endParaRPr>
          </a:p>
          <a:p>
            <a:r>
              <a:rPr lang="en-US" altLang="zh-CN" kern="100" dirty="0" smtClean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service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主要是框架提供的一些基础</a:t>
            </a:r>
            <a:r>
              <a:rPr lang="zh-CN" altLang="zh-CN" kern="100" dirty="0" smtClean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服务</a:t>
            </a:r>
            <a:r>
              <a:rPr lang="zh-CN" altLang="en-US" kern="100" dirty="0" smtClean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；</a:t>
            </a:r>
          </a:p>
          <a:p>
            <a:endParaRPr lang="zh-CN" altLang="en-US" kern="100" dirty="0">
              <a:solidFill>
                <a:srgbClr val="595959"/>
              </a:solidFill>
              <a:latin typeface="STFangsong" charset="-122"/>
              <a:ea typeface="STFangsong" charset="-122"/>
              <a:cs typeface="STFangsong" charset="-122"/>
            </a:endParaRPr>
          </a:p>
          <a:p>
            <a:r>
              <a:rPr lang="en-US" altLang="zh-CN" kern="100" dirty="0" smtClean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service-</a:t>
            </a:r>
            <a:r>
              <a:rPr lang="en-US" altLang="zh-CN" kern="100" dirty="0" err="1" smtClean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src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主要是</a:t>
            </a:r>
            <a:r>
              <a:rPr lang="en-US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c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实现的一些</a:t>
            </a:r>
            <a:r>
              <a:rPr lang="zh-CN" altLang="zh-CN" kern="100" dirty="0" smtClean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基础服务；</a:t>
            </a:r>
            <a:endParaRPr lang="zh-CN" altLang="en-US" kern="100" dirty="0" smtClean="0">
              <a:solidFill>
                <a:srgbClr val="595959"/>
              </a:solidFill>
              <a:latin typeface="STFangsong" charset="-122"/>
              <a:ea typeface="STFangsong" charset="-122"/>
              <a:cs typeface="STFangsong" charset="-122"/>
            </a:endParaRPr>
          </a:p>
          <a:p>
            <a:endParaRPr lang="zh-CN" altLang="en-US" kern="100" dirty="0">
              <a:solidFill>
                <a:srgbClr val="595959"/>
              </a:solidFill>
              <a:latin typeface="STFangsong" charset="-122"/>
              <a:ea typeface="STFangsong" charset="-122"/>
              <a:cs typeface="STFangsong" charset="-122"/>
            </a:endParaRPr>
          </a:p>
          <a:p>
            <a:r>
              <a:rPr lang="en-US" altLang="zh-CN" kern="100" dirty="0" err="1" smtClean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skynet-src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则是整个框架的最核心、最底层的实现</a:t>
            </a:r>
            <a:r>
              <a:rPr lang="zh-CN" altLang="zh-CN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 </a:t>
            </a:r>
            <a:endParaRPr lang="zh-CN" altLang="en-US" dirty="0">
              <a:solidFill>
                <a:srgbClr val="595959"/>
              </a:solidFill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36502" y="5701532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图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代码架构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335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589667" y="429919"/>
            <a:ext cx="2601208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 b="1" dirty="0" smtClean="0">
                <a:gradFill>
                  <a:gsLst>
                    <a:gs pos="1000">
                      <a:srgbClr val="3E7886"/>
                    </a:gs>
                    <a:gs pos="89000">
                      <a:srgbClr val="2D57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4.2 </a:t>
            </a:r>
            <a:r>
              <a:rPr lang="zh-CN" altLang="en-US" sz="2400" b="1" dirty="0" smtClean="0">
                <a:gradFill>
                  <a:gsLst>
                    <a:gs pos="1000">
                      <a:srgbClr val="3E7886"/>
                    </a:gs>
                    <a:gs pos="89000">
                      <a:srgbClr val="2D57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框架分层</a:t>
            </a:r>
            <a:endParaRPr lang="zh-CN" altLang="en-US" sz="2400" dirty="0">
              <a:gradFill>
                <a:gsLst>
                  <a:gs pos="1000">
                    <a:srgbClr val="3E7886"/>
                  </a:gs>
                  <a:gs pos="89000">
                    <a:srgbClr val="2D576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Group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4844049"/>
              </p:ext>
            </p:extLst>
          </p:nvPr>
        </p:nvGraphicFramePr>
        <p:xfrm>
          <a:off x="1578191" y="1231334"/>
          <a:ext cx="8507413" cy="4678364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787400"/>
                <a:gridCol w="936625"/>
                <a:gridCol w="793750"/>
                <a:gridCol w="685800"/>
                <a:gridCol w="954088"/>
                <a:gridCol w="865187"/>
                <a:gridCol w="1112838"/>
                <a:gridCol w="830262"/>
                <a:gridCol w="468313"/>
                <a:gridCol w="1073150"/>
              </a:tblGrid>
              <a:tr h="701675">
                <a:tc gridSpan="4"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1pPr>
                      <a:lvl2pPr defTabSz="0" eaLnBrk="0" hangingPunct="0">
                        <a:spcBef>
                          <a:spcPct val="20000"/>
                        </a:spcBef>
                        <a:defRPr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2pPr>
                      <a:lvl3pPr defTabSz="0" eaLnBrk="0" hangingPunct="0">
                        <a:spcBef>
                          <a:spcPct val="20000"/>
                        </a:spcBef>
                        <a:defRPr sz="16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3pPr>
                      <a:lvl4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4pPr>
                      <a:lvl5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5pPr>
                      <a:lvl6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6pPr>
                      <a:lvl7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7pPr>
                      <a:lvl8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8pPr>
                      <a:lvl9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9pPr>
                    </a:lstStyle>
                    <a:p>
                      <a:pPr marL="0" marR="0" lvl="0" indent="0" algn="ctr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zh-CN" sz="1000" u="none" strike="noStrike" cap="none" normalizeH="0" baseline="0">
                          <a:ln>
                            <a:noFill/>
                          </a:ln>
                          <a:effectLst/>
                          <a:sym typeface="Calibri" charset="0"/>
                        </a:rPr>
                        <a:t> </a:t>
                      </a:r>
                    </a:p>
                    <a:p>
                      <a:pPr marL="0" marR="0" lvl="0" indent="0" algn="ctr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zh-CN" sz="1000" u="none" strike="noStrike" cap="none" normalizeH="0" baseline="0">
                          <a:ln>
                            <a:noFill/>
                          </a:ln>
                          <a:effectLst/>
                          <a:sym typeface="Calibri" charset="0"/>
                        </a:rPr>
                        <a:t> 一般供lua服务调用</a:t>
                      </a:r>
                    </a:p>
                    <a:p>
                      <a:pPr marL="0" marR="0" lvl="0" indent="0" algn="ctr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zh-CN" sz="1000" u="none" strike="noStrike" cap="none" normalizeH="0" baseline="0">
                          <a:ln>
                            <a:noFill/>
                          </a:ln>
                          <a:effectLst/>
                          <a:sym typeface="Calibri" charset="0"/>
                        </a:rPr>
                        <a:t> </a:t>
                      </a:r>
                      <a:endParaRPr kumimoji="0" lang="zh-CN" altLang="zh-CN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微软雅黑" charset="0"/>
                        <a:sym typeface="Calibri" charset="0"/>
                      </a:endParaRP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1pPr>
                      <a:lvl2pPr defTabSz="0" eaLnBrk="0" hangingPunct="0">
                        <a:spcBef>
                          <a:spcPct val="20000"/>
                        </a:spcBef>
                        <a:defRPr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2pPr>
                      <a:lvl3pPr defTabSz="0" eaLnBrk="0" hangingPunct="0">
                        <a:spcBef>
                          <a:spcPct val="20000"/>
                        </a:spcBef>
                        <a:defRPr sz="16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3pPr>
                      <a:lvl4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4pPr>
                      <a:lvl5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5pPr>
                      <a:lvl6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6pPr>
                      <a:lvl7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7pPr>
                      <a:lvl8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8pPr>
                      <a:lvl9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9pPr>
                    </a:lstStyle>
                    <a:p>
                      <a:pPr marL="0" marR="0" lvl="0" indent="0" algn="ctr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zh-CN" sz="1000" u="none" strike="noStrike" cap="none" normalizeH="0" baseline="0">
                          <a:ln>
                            <a:noFill/>
                          </a:ln>
                          <a:effectLst/>
                          <a:sym typeface="宋体" charset="0"/>
                        </a:rPr>
                        <a:t>skynet.so</a:t>
                      </a:r>
                      <a:endParaRPr kumimoji="0" lang="zh-CN" altLang="zh-CN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0"/>
                        <a:ea typeface="宋体" charset="0"/>
                        <a:sym typeface="宋体" charset="0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1pPr>
                      <a:lvl2pPr defTabSz="0" eaLnBrk="0" hangingPunct="0">
                        <a:spcBef>
                          <a:spcPct val="20000"/>
                        </a:spcBef>
                        <a:defRPr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2pPr>
                      <a:lvl3pPr defTabSz="0" eaLnBrk="0" hangingPunct="0">
                        <a:spcBef>
                          <a:spcPct val="20000"/>
                        </a:spcBef>
                        <a:defRPr sz="16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3pPr>
                      <a:lvl4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4pPr>
                      <a:lvl5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5pPr>
                      <a:lvl6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6pPr>
                      <a:lvl7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7pPr>
                      <a:lvl8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8pPr>
                      <a:lvl9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9pPr>
                    </a:lstStyle>
                    <a:p>
                      <a:pPr marL="0" marR="0" lvl="0" indent="0" algn="ctr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zh-CN" sz="1000" u="none" strike="noStrike" cap="none" normalizeH="0" baseline="0" dirty="0">
                          <a:ln>
                            <a:noFill/>
                          </a:ln>
                          <a:effectLst/>
                          <a:sym typeface="宋体" charset="0"/>
                        </a:rPr>
                        <a:t>netpack.so</a:t>
                      </a:r>
                      <a:endParaRPr kumimoji="0" lang="zh-CN" altLang="zh-CN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0"/>
                        <a:ea typeface="宋体" charset="0"/>
                        <a:sym typeface="宋体" charset="0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1pPr>
                      <a:lvl2pPr defTabSz="0" eaLnBrk="0" hangingPunct="0">
                        <a:spcBef>
                          <a:spcPct val="20000"/>
                        </a:spcBef>
                        <a:defRPr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2pPr>
                      <a:lvl3pPr defTabSz="0" eaLnBrk="0" hangingPunct="0">
                        <a:spcBef>
                          <a:spcPct val="20000"/>
                        </a:spcBef>
                        <a:defRPr sz="16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3pPr>
                      <a:lvl4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4pPr>
                      <a:lvl5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5pPr>
                      <a:lvl6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6pPr>
                      <a:lvl7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7pPr>
                      <a:lvl8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8pPr>
                      <a:lvl9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9pPr>
                    </a:lstStyle>
                    <a:p>
                      <a:pPr marL="0" marR="0" lvl="0" indent="0" algn="ctr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zh-CN" sz="1000" u="none" strike="noStrike" cap="none" normalizeH="0" baseline="0">
                          <a:ln>
                            <a:noFill/>
                          </a:ln>
                          <a:effectLst/>
                          <a:sym typeface="宋体" charset="0"/>
                        </a:rPr>
                        <a:t>md5.so</a:t>
                      </a:r>
                      <a:endParaRPr kumimoji="0" lang="zh-CN" altLang="zh-CN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0"/>
                        <a:ea typeface="宋体" charset="0"/>
                        <a:sym typeface="宋体" charset="0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1pPr>
                      <a:lvl2pPr defTabSz="0" eaLnBrk="0" hangingPunct="0">
                        <a:spcBef>
                          <a:spcPct val="20000"/>
                        </a:spcBef>
                        <a:defRPr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2pPr>
                      <a:lvl3pPr defTabSz="0" eaLnBrk="0" hangingPunct="0">
                        <a:spcBef>
                          <a:spcPct val="20000"/>
                        </a:spcBef>
                        <a:defRPr sz="16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3pPr>
                      <a:lvl4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4pPr>
                      <a:lvl5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5pPr>
                      <a:lvl6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6pPr>
                      <a:lvl7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7pPr>
                      <a:lvl8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8pPr>
                      <a:lvl9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9pPr>
                    </a:lstStyle>
                    <a:p>
                      <a:pPr marL="0" marR="0" lvl="0" indent="0" algn="ctr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zh-CN" sz="1000" u="none" strike="noStrike" cap="none" normalizeH="0" baseline="0">
                          <a:ln>
                            <a:noFill/>
                          </a:ln>
                          <a:effectLst/>
                          <a:sym typeface="宋体" charset="0"/>
                        </a:rPr>
                        <a:t>bson.so</a:t>
                      </a:r>
                      <a:endParaRPr kumimoji="0" lang="zh-CN" altLang="zh-CN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0"/>
                        <a:ea typeface="宋体" charset="0"/>
                        <a:sym typeface="宋体" charset="0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1pPr>
                      <a:lvl2pPr defTabSz="0" eaLnBrk="0" hangingPunct="0">
                        <a:spcBef>
                          <a:spcPct val="20000"/>
                        </a:spcBef>
                        <a:defRPr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2pPr>
                      <a:lvl3pPr defTabSz="0" eaLnBrk="0" hangingPunct="0">
                        <a:spcBef>
                          <a:spcPct val="20000"/>
                        </a:spcBef>
                        <a:defRPr sz="16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3pPr>
                      <a:lvl4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4pPr>
                      <a:lvl5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5pPr>
                      <a:lvl6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6pPr>
                      <a:lvl7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7pPr>
                      <a:lvl8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8pPr>
                      <a:lvl9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9pPr>
                    </a:lstStyle>
                    <a:p>
                      <a:pPr marL="0" marR="0" lvl="0" indent="0" algn="ctr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zh-CN" sz="1000" u="none" strike="noStrike" cap="none" normalizeH="0" baseline="0">
                          <a:ln>
                            <a:noFill/>
                          </a:ln>
                          <a:effectLst/>
                          <a:sym typeface="宋体" charset="0"/>
                        </a:rPr>
                        <a:t>etc.</a:t>
                      </a:r>
                      <a:endParaRPr kumimoji="0" lang="zh-CN" altLang="zh-CN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0"/>
                        <a:ea typeface="宋体" charset="0"/>
                        <a:sym typeface="宋体" charset="0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1pPr>
                      <a:lvl2pPr defTabSz="0" eaLnBrk="0" hangingPunct="0">
                        <a:spcBef>
                          <a:spcPct val="20000"/>
                        </a:spcBef>
                        <a:defRPr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2pPr>
                      <a:lvl3pPr defTabSz="0" eaLnBrk="0" hangingPunct="0">
                        <a:spcBef>
                          <a:spcPct val="20000"/>
                        </a:spcBef>
                        <a:defRPr sz="16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3pPr>
                      <a:lvl4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4pPr>
                      <a:lvl5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5pPr>
                      <a:lvl6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6pPr>
                      <a:lvl7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7pPr>
                      <a:lvl8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8pPr>
                      <a:lvl9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9pPr>
                    </a:lstStyle>
                    <a:p>
                      <a:pPr marL="0" marR="0" lvl="0" indent="0" algn="ctr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zh-CN" sz="1000" u="none" strike="noStrike" cap="none" normalizeH="0" baseline="0" dirty="0">
                          <a:ln>
                            <a:noFill/>
                          </a:ln>
                          <a:effectLst/>
                          <a:sym typeface="宋体" charset="0"/>
                        </a:rPr>
                        <a:t>so库 </a:t>
                      </a:r>
                      <a:endParaRPr kumimoji="0" lang="zh-CN" altLang="zh-CN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0"/>
                        <a:ea typeface="宋体" charset="0"/>
                        <a:sym typeface="宋体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793750">
                <a:tc gridSpan="4"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1pPr>
                      <a:lvl2pPr defTabSz="0" eaLnBrk="0" hangingPunct="0">
                        <a:spcBef>
                          <a:spcPct val="20000"/>
                        </a:spcBef>
                        <a:defRPr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2pPr>
                      <a:lvl3pPr defTabSz="0" eaLnBrk="0" hangingPunct="0">
                        <a:spcBef>
                          <a:spcPct val="20000"/>
                        </a:spcBef>
                        <a:defRPr sz="16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3pPr>
                      <a:lvl4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4pPr>
                      <a:lvl5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5pPr>
                      <a:lvl6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6pPr>
                      <a:lvl7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7pPr>
                      <a:lvl8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8pPr>
                      <a:lvl9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9pPr>
                    </a:lstStyle>
                    <a:p>
                      <a:pPr marL="0" marR="0" lvl="0" indent="0" algn="ctr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zh-CN" sz="1000" u="none" strike="noStrike" cap="none" normalizeH="0" baseline="0">
                          <a:ln>
                            <a:noFill/>
                          </a:ln>
                          <a:effectLst/>
                          <a:sym typeface="Calibri" charset="0"/>
                        </a:rPr>
                        <a:t> </a:t>
                      </a:r>
                    </a:p>
                    <a:p>
                      <a:pPr marL="0" marR="0" lvl="0" indent="0" algn="ctr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zh-CN" sz="1000" u="none" strike="noStrike" cap="none" normalizeH="0" baseline="0">
                          <a:ln>
                            <a:noFill/>
                          </a:ln>
                          <a:effectLst/>
                          <a:sym typeface="Calibri" charset="0"/>
                        </a:rPr>
                        <a:t> </a:t>
                      </a:r>
                    </a:p>
                    <a:p>
                      <a:pPr marL="0" marR="0" lvl="0" indent="0" algn="ctr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zh-CN" sz="1000" u="none" strike="noStrike" cap="none" normalizeH="0" baseline="0">
                          <a:ln>
                            <a:noFill/>
                          </a:ln>
                          <a:effectLst/>
                          <a:sym typeface="Calibri" charset="0"/>
                        </a:rPr>
                        <a:t> 一般供lua服务调用</a:t>
                      </a:r>
                    </a:p>
                    <a:p>
                      <a:pPr marL="0" marR="0" lvl="0" indent="0" algn="ctr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zh-CN" sz="1000" u="none" strike="noStrike" cap="none" normalizeH="0" baseline="0">
                          <a:ln>
                            <a:noFill/>
                          </a:ln>
                          <a:effectLst/>
                          <a:sym typeface="Calibri" charset="0"/>
                        </a:rPr>
                        <a:t> </a:t>
                      </a:r>
                      <a:endParaRPr kumimoji="0" lang="zh-CN" altLang="zh-CN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微软雅黑" charset="0"/>
                        <a:sym typeface="Calibri" charset="0"/>
                      </a:endParaRP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1pPr>
                      <a:lvl2pPr defTabSz="0" eaLnBrk="0" hangingPunct="0">
                        <a:spcBef>
                          <a:spcPct val="20000"/>
                        </a:spcBef>
                        <a:defRPr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2pPr>
                      <a:lvl3pPr defTabSz="0" eaLnBrk="0" hangingPunct="0">
                        <a:spcBef>
                          <a:spcPct val="20000"/>
                        </a:spcBef>
                        <a:defRPr sz="16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3pPr>
                      <a:lvl4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4pPr>
                      <a:lvl5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5pPr>
                      <a:lvl6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6pPr>
                      <a:lvl7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7pPr>
                      <a:lvl8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8pPr>
                      <a:lvl9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9pPr>
                    </a:lstStyle>
                    <a:p>
                      <a:pPr marL="0" marR="0" lvl="0" indent="0" algn="ctr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zh-CN" sz="1000" u="none" strike="noStrike" cap="none" normalizeH="0" baseline="0">
                          <a:ln>
                            <a:noFill/>
                          </a:ln>
                          <a:effectLst/>
                          <a:sym typeface="宋体" charset="0"/>
                        </a:rPr>
                        <a:t>skynet.lua</a:t>
                      </a:r>
                      <a:endParaRPr kumimoji="0" lang="zh-CN" altLang="zh-CN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0"/>
                        <a:ea typeface="宋体" charset="0"/>
                        <a:sym typeface="宋体" charset="0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1pPr>
                      <a:lvl2pPr defTabSz="0" eaLnBrk="0" hangingPunct="0">
                        <a:spcBef>
                          <a:spcPct val="20000"/>
                        </a:spcBef>
                        <a:defRPr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2pPr>
                      <a:lvl3pPr defTabSz="0" eaLnBrk="0" hangingPunct="0">
                        <a:spcBef>
                          <a:spcPct val="20000"/>
                        </a:spcBef>
                        <a:defRPr sz="16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3pPr>
                      <a:lvl4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4pPr>
                      <a:lvl5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5pPr>
                      <a:lvl6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6pPr>
                      <a:lvl7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7pPr>
                      <a:lvl8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8pPr>
                      <a:lvl9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9pPr>
                    </a:lstStyle>
                    <a:p>
                      <a:pPr marL="0" marR="0" lvl="0" indent="0" algn="ctr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zh-CN" sz="1000" u="none" strike="noStrike" cap="none" normalizeH="0" baseline="0" dirty="0">
                          <a:ln>
                            <a:noFill/>
                          </a:ln>
                          <a:effectLst/>
                          <a:sym typeface="宋体" charset="0"/>
                        </a:rPr>
                        <a:t>snax.lua</a:t>
                      </a:r>
                      <a:endParaRPr kumimoji="0" lang="zh-CN" altLang="zh-CN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0"/>
                        <a:ea typeface="宋体" charset="0"/>
                        <a:sym typeface="宋体" charset="0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1pPr>
                      <a:lvl2pPr defTabSz="0" eaLnBrk="0" hangingPunct="0">
                        <a:spcBef>
                          <a:spcPct val="20000"/>
                        </a:spcBef>
                        <a:defRPr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2pPr>
                      <a:lvl3pPr defTabSz="0" eaLnBrk="0" hangingPunct="0">
                        <a:spcBef>
                          <a:spcPct val="20000"/>
                        </a:spcBef>
                        <a:defRPr sz="16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3pPr>
                      <a:lvl4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4pPr>
                      <a:lvl5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5pPr>
                      <a:lvl6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6pPr>
                      <a:lvl7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7pPr>
                      <a:lvl8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8pPr>
                      <a:lvl9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9pPr>
                    </a:lstStyle>
                    <a:p>
                      <a:pPr marL="0" marR="0" lvl="0" indent="0" algn="ctr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zh-CN" sz="1000" u="none" strike="noStrike" cap="none" normalizeH="0" baseline="0">
                          <a:ln>
                            <a:noFill/>
                          </a:ln>
                          <a:effectLst/>
                          <a:sym typeface="宋体" charset="0"/>
                        </a:rPr>
                        <a:t>redis.lua</a:t>
                      </a:r>
                      <a:endParaRPr kumimoji="0" lang="zh-CN" altLang="zh-CN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0"/>
                        <a:ea typeface="宋体" charset="0"/>
                        <a:sym typeface="宋体" charset="0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1pPr>
                      <a:lvl2pPr defTabSz="0" eaLnBrk="0" hangingPunct="0">
                        <a:spcBef>
                          <a:spcPct val="20000"/>
                        </a:spcBef>
                        <a:defRPr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2pPr>
                      <a:lvl3pPr defTabSz="0" eaLnBrk="0" hangingPunct="0">
                        <a:spcBef>
                          <a:spcPct val="20000"/>
                        </a:spcBef>
                        <a:defRPr sz="16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3pPr>
                      <a:lvl4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4pPr>
                      <a:lvl5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5pPr>
                      <a:lvl6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6pPr>
                      <a:lvl7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7pPr>
                      <a:lvl8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8pPr>
                      <a:lvl9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9pPr>
                    </a:lstStyle>
                    <a:p>
                      <a:pPr marL="0" marR="0" lvl="0" indent="0" algn="ctr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zh-CN" sz="1000" u="none" strike="noStrike" cap="none" normalizeH="0" baseline="0">
                          <a:ln>
                            <a:noFill/>
                          </a:ln>
                          <a:effectLst/>
                          <a:sym typeface="宋体" charset="0"/>
                        </a:rPr>
                        <a:t>socket.lua</a:t>
                      </a:r>
                      <a:endParaRPr kumimoji="0" lang="zh-CN" altLang="zh-CN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0"/>
                        <a:ea typeface="宋体" charset="0"/>
                        <a:sym typeface="宋体" charset="0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1pPr>
                      <a:lvl2pPr defTabSz="0" eaLnBrk="0" hangingPunct="0">
                        <a:spcBef>
                          <a:spcPct val="20000"/>
                        </a:spcBef>
                        <a:defRPr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2pPr>
                      <a:lvl3pPr defTabSz="0" eaLnBrk="0" hangingPunct="0">
                        <a:spcBef>
                          <a:spcPct val="20000"/>
                        </a:spcBef>
                        <a:defRPr sz="16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3pPr>
                      <a:lvl4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4pPr>
                      <a:lvl5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5pPr>
                      <a:lvl6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6pPr>
                      <a:lvl7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7pPr>
                      <a:lvl8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8pPr>
                      <a:lvl9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9pPr>
                    </a:lstStyle>
                    <a:p>
                      <a:pPr marL="0" marR="0" lvl="0" indent="0" algn="ctr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zh-CN" sz="1000" u="none" strike="noStrike" cap="none" normalizeH="0" baseline="0">
                          <a:ln>
                            <a:noFill/>
                          </a:ln>
                          <a:effectLst/>
                          <a:sym typeface="宋体" charset="0"/>
                        </a:rPr>
                        <a:t>etc.</a:t>
                      </a:r>
                      <a:endParaRPr kumimoji="0" lang="zh-CN" altLang="zh-CN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0"/>
                        <a:ea typeface="宋体" charset="0"/>
                        <a:sym typeface="宋体" charset="0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1pPr>
                      <a:lvl2pPr defTabSz="0" eaLnBrk="0" hangingPunct="0">
                        <a:spcBef>
                          <a:spcPct val="20000"/>
                        </a:spcBef>
                        <a:defRPr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2pPr>
                      <a:lvl3pPr defTabSz="0" eaLnBrk="0" hangingPunct="0">
                        <a:spcBef>
                          <a:spcPct val="20000"/>
                        </a:spcBef>
                        <a:defRPr sz="16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3pPr>
                      <a:lvl4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4pPr>
                      <a:lvl5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5pPr>
                      <a:lvl6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6pPr>
                      <a:lvl7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7pPr>
                      <a:lvl8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8pPr>
                      <a:lvl9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9pPr>
                    </a:lstStyle>
                    <a:p>
                      <a:pPr marL="0" marR="0" lvl="0" indent="0" algn="ctr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zh-CN" sz="1000" u="none" strike="noStrike" cap="none" normalizeH="0" baseline="0" dirty="0">
                          <a:ln>
                            <a:noFill/>
                          </a:ln>
                          <a:effectLst/>
                          <a:sym typeface="宋体" charset="0"/>
                        </a:rPr>
                        <a:t>lua库 </a:t>
                      </a:r>
                      <a:endParaRPr kumimoji="0" lang="zh-CN" altLang="zh-CN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0"/>
                        <a:ea typeface="宋体" charset="0"/>
                        <a:sym typeface="宋体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855663">
                <a:tc gridSpan="4"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1pPr>
                      <a:lvl2pPr defTabSz="0" eaLnBrk="0" hangingPunct="0">
                        <a:spcBef>
                          <a:spcPct val="20000"/>
                        </a:spcBef>
                        <a:defRPr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2pPr>
                      <a:lvl3pPr defTabSz="0" eaLnBrk="0" hangingPunct="0">
                        <a:spcBef>
                          <a:spcPct val="20000"/>
                        </a:spcBef>
                        <a:defRPr sz="16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3pPr>
                      <a:lvl4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4pPr>
                      <a:lvl5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5pPr>
                      <a:lvl6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6pPr>
                      <a:lvl7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7pPr>
                      <a:lvl8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8pPr>
                      <a:lvl9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9pPr>
                    </a:lstStyle>
                    <a:p>
                      <a:pPr marL="0" marR="0" lvl="0" indent="0" algn="ctr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zh-CN" sz="1000" u="none" strike="noStrike" cap="none" normalizeH="0" baseline="0" dirty="0">
                          <a:ln>
                            <a:noFill/>
                          </a:ln>
                          <a:effectLst/>
                          <a:sym typeface="Calibri" charset="0"/>
                        </a:rPr>
                        <a:t>通过snlua启动的lua服务 </a:t>
                      </a:r>
                      <a:endParaRPr kumimoji="0" lang="zh-CN" altLang="zh-CN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微软雅黑" charset="0"/>
                        <a:sym typeface="Calibri" charset="0"/>
                      </a:endParaRP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1pPr>
                      <a:lvl2pPr defTabSz="0" eaLnBrk="0" hangingPunct="0">
                        <a:spcBef>
                          <a:spcPct val="20000"/>
                        </a:spcBef>
                        <a:defRPr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2pPr>
                      <a:lvl3pPr defTabSz="0" eaLnBrk="0" hangingPunct="0">
                        <a:spcBef>
                          <a:spcPct val="20000"/>
                        </a:spcBef>
                        <a:defRPr sz="16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3pPr>
                      <a:lvl4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4pPr>
                      <a:lvl5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5pPr>
                      <a:lvl6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6pPr>
                      <a:lvl7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7pPr>
                      <a:lvl8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8pPr>
                      <a:lvl9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9pPr>
                    </a:lstStyle>
                    <a:p>
                      <a:pPr marL="0" marR="0" lvl="0" indent="0" algn="ctr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zh-CN" sz="1000" u="none" strike="noStrike" cap="none" normalizeH="0" baseline="0">
                          <a:ln>
                            <a:noFill/>
                          </a:ln>
                          <a:effectLst/>
                          <a:sym typeface="宋体" charset="0"/>
                        </a:rPr>
                        <a:t>launcher.lua</a:t>
                      </a:r>
                      <a:endParaRPr kumimoji="0" lang="zh-CN" altLang="zh-CN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0"/>
                        <a:ea typeface="宋体" charset="0"/>
                        <a:sym typeface="宋体" charset="0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1pPr>
                      <a:lvl2pPr defTabSz="0" eaLnBrk="0" hangingPunct="0">
                        <a:spcBef>
                          <a:spcPct val="20000"/>
                        </a:spcBef>
                        <a:defRPr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2pPr>
                      <a:lvl3pPr defTabSz="0" eaLnBrk="0" hangingPunct="0">
                        <a:spcBef>
                          <a:spcPct val="20000"/>
                        </a:spcBef>
                        <a:defRPr sz="16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3pPr>
                      <a:lvl4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4pPr>
                      <a:lvl5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5pPr>
                      <a:lvl6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6pPr>
                      <a:lvl7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7pPr>
                      <a:lvl8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8pPr>
                      <a:lvl9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9pPr>
                    </a:lstStyle>
                    <a:p>
                      <a:pPr marL="0" marR="0" lvl="0" indent="0" algn="ctr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zh-CN" sz="1000" u="none" strike="noStrike" cap="none" normalizeH="0" baseline="0" dirty="0">
                          <a:ln>
                            <a:noFill/>
                          </a:ln>
                          <a:effectLst/>
                          <a:sym typeface="宋体" charset="0"/>
                        </a:rPr>
                        <a:t>console.lua</a:t>
                      </a:r>
                      <a:endParaRPr kumimoji="0" lang="zh-CN" altLang="zh-CN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0"/>
                        <a:ea typeface="宋体" charset="0"/>
                        <a:sym typeface="宋体" charset="0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1pPr>
                      <a:lvl2pPr defTabSz="0" eaLnBrk="0" hangingPunct="0">
                        <a:spcBef>
                          <a:spcPct val="20000"/>
                        </a:spcBef>
                        <a:defRPr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2pPr>
                      <a:lvl3pPr defTabSz="0" eaLnBrk="0" hangingPunct="0">
                        <a:spcBef>
                          <a:spcPct val="20000"/>
                        </a:spcBef>
                        <a:defRPr sz="16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3pPr>
                      <a:lvl4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4pPr>
                      <a:lvl5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5pPr>
                      <a:lvl6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6pPr>
                      <a:lvl7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7pPr>
                      <a:lvl8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8pPr>
                      <a:lvl9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9pPr>
                    </a:lstStyle>
                    <a:p>
                      <a:pPr marL="0" marR="0" lvl="0" indent="0" algn="ctr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zh-CN" sz="1000" u="none" strike="noStrike" cap="none" normalizeH="0" baseline="0">
                          <a:ln>
                            <a:noFill/>
                          </a:ln>
                          <a:effectLst/>
                          <a:sym typeface="宋体" charset="0"/>
                        </a:rPr>
                        <a:t>service_mgr.lua</a:t>
                      </a:r>
                      <a:endParaRPr kumimoji="0" lang="zh-CN" altLang="zh-CN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0"/>
                        <a:ea typeface="宋体" charset="0"/>
                        <a:sym typeface="宋体" charset="0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1pPr>
                      <a:lvl2pPr defTabSz="0" eaLnBrk="0" hangingPunct="0">
                        <a:spcBef>
                          <a:spcPct val="20000"/>
                        </a:spcBef>
                        <a:defRPr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2pPr>
                      <a:lvl3pPr defTabSz="0" eaLnBrk="0" hangingPunct="0">
                        <a:spcBef>
                          <a:spcPct val="20000"/>
                        </a:spcBef>
                        <a:defRPr sz="16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3pPr>
                      <a:lvl4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4pPr>
                      <a:lvl5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5pPr>
                      <a:lvl6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6pPr>
                      <a:lvl7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7pPr>
                      <a:lvl8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8pPr>
                      <a:lvl9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9pPr>
                    </a:lstStyle>
                    <a:p>
                      <a:pPr marL="0" marR="0" lvl="0" indent="0" algn="ctr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zh-CN" sz="1000" u="none" strike="noStrike" cap="none" normalizeH="0" baseline="0">
                          <a:ln>
                            <a:noFill/>
                          </a:ln>
                          <a:effectLst/>
                          <a:sym typeface="宋体" charset="0"/>
                        </a:rPr>
                        <a:t>main.lua</a:t>
                      </a:r>
                      <a:endParaRPr kumimoji="0" lang="zh-CN" altLang="zh-CN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0"/>
                        <a:ea typeface="宋体" charset="0"/>
                        <a:sym typeface="宋体" charset="0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1pPr>
                      <a:lvl2pPr defTabSz="0" eaLnBrk="0" hangingPunct="0">
                        <a:spcBef>
                          <a:spcPct val="20000"/>
                        </a:spcBef>
                        <a:defRPr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2pPr>
                      <a:lvl3pPr defTabSz="0" eaLnBrk="0" hangingPunct="0">
                        <a:spcBef>
                          <a:spcPct val="20000"/>
                        </a:spcBef>
                        <a:defRPr sz="16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3pPr>
                      <a:lvl4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4pPr>
                      <a:lvl5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5pPr>
                      <a:lvl6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6pPr>
                      <a:lvl7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7pPr>
                      <a:lvl8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8pPr>
                      <a:lvl9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9pPr>
                    </a:lstStyle>
                    <a:p>
                      <a:pPr marL="0" marR="0" lvl="0" indent="0" algn="ctr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zh-CN" sz="1000" u="none" strike="noStrike" cap="none" normalizeH="0" baseline="0">
                          <a:ln>
                            <a:noFill/>
                          </a:ln>
                          <a:effectLst/>
                          <a:sym typeface="宋体" charset="0"/>
                        </a:rPr>
                        <a:t>etc.</a:t>
                      </a:r>
                      <a:endParaRPr kumimoji="0" lang="zh-CN" altLang="zh-CN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0"/>
                        <a:ea typeface="宋体" charset="0"/>
                        <a:sym typeface="宋体" charset="0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1pPr>
                      <a:lvl2pPr defTabSz="0" eaLnBrk="0" hangingPunct="0">
                        <a:spcBef>
                          <a:spcPct val="20000"/>
                        </a:spcBef>
                        <a:defRPr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2pPr>
                      <a:lvl3pPr defTabSz="0" eaLnBrk="0" hangingPunct="0">
                        <a:spcBef>
                          <a:spcPct val="20000"/>
                        </a:spcBef>
                        <a:defRPr sz="16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3pPr>
                      <a:lvl4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4pPr>
                      <a:lvl5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5pPr>
                      <a:lvl6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6pPr>
                      <a:lvl7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7pPr>
                      <a:lvl8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8pPr>
                      <a:lvl9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9pPr>
                    </a:lstStyle>
                    <a:p>
                      <a:pPr marL="0" marR="0" lvl="0" indent="0" algn="ctr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zh-CN" sz="1000" u="none" strike="noStrike" cap="none" normalizeH="0" baseline="0" dirty="0">
                          <a:ln>
                            <a:noFill/>
                          </a:ln>
                          <a:effectLst/>
                          <a:sym typeface="宋体" charset="0"/>
                        </a:rPr>
                        <a:t> skynet lua服务</a:t>
                      </a:r>
                      <a:endParaRPr kumimoji="0" lang="zh-CN" altLang="zh-CN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0"/>
                        <a:ea typeface="宋体" charset="0"/>
                        <a:sym typeface="宋体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776288"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1pPr>
                      <a:lvl2pPr defTabSz="0" eaLnBrk="0" hangingPunct="0">
                        <a:spcBef>
                          <a:spcPct val="20000"/>
                        </a:spcBef>
                        <a:defRPr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2pPr>
                      <a:lvl3pPr defTabSz="0" eaLnBrk="0" hangingPunct="0">
                        <a:spcBef>
                          <a:spcPct val="20000"/>
                        </a:spcBef>
                        <a:defRPr sz="16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3pPr>
                      <a:lvl4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4pPr>
                      <a:lvl5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5pPr>
                      <a:lvl6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6pPr>
                      <a:lvl7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7pPr>
                      <a:lvl8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8pPr>
                      <a:lvl9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9pPr>
                    </a:lstStyle>
                    <a:p>
                      <a:pPr marL="0" marR="0" lvl="0" indent="0" algn="ctr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zh-CN" sz="1000" u="none" strike="noStrike" cap="none" normalizeH="0" baseline="0">
                          <a:ln>
                            <a:noFill/>
                          </a:ln>
                          <a:effectLst/>
                          <a:sym typeface="宋体" charset="0"/>
                        </a:rPr>
                        <a:t>master.so</a:t>
                      </a:r>
                      <a:endParaRPr kumimoji="0" lang="zh-CN" altLang="zh-CN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0"/>
                        <a:ea typeface="宋体" charset="0"/>
                        <a:sym typeface="宋体" charset="0"/>
                      </a:endParaRPr>
                    </a:p>
                  </a:txBody>
                  <a:tcPr marL="90170" marR="90170" marT="46990" marB="46990" anchor="ctr" horzOverflow="overflow"/>
                </a:tc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1pPr>
                      <a:lvl2pPr defTabSz="0" eaLnBrk="0" hangingPunct="0">
                        <a:spcBef>
                          <a:spcPct val="20000"/>
                        </a:spcBef>
                        <a:defRPr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2pPr>
                      <a:lvl3pPr defTabSz="0" eaLnBrk="0" hangingPunct="0">
                        <a:spcBef>
                          <a:spcPct val="20000"/>
                        </a:spcBef>
                        <a:defRPr sz="16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3pPr>
                      <a:lvl4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4pPr>
                      <a:lvl5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5pPr>
                      <a:lvl6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6pPr>
                      <a:lvl7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7pPr>
                      <a:lvl8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8pPr>
                      <a:lvl9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9pPr>
                    </a:lstStyle>
                    <a:p>
                      <a:pPr marL="0" marR="0" lvl="0" indent="0" algn="ctr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zh-CN" sz="1000" u="none" strike="noStrike" cap="none" normalizeH="0" baseline="0">
                          <a:ln>
                            <a:noFill/>
                          </a:ln>
                          <a:effectLst/>
                          <a:sym typeface="宋体" charset="0"/>
                        </a:rPr>
                        <a:t>harbor.so</a:t>
                      </a:r>
                      <a:endParaRPr kumimoji="0" lang="zh-CN" altLang="zh-CN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0"/>
                        <a:ea typeface="宋体" charset="0"/>
                        <a:sym typeface="宋体" charset="0"/>
                      </a:endParaRPr>
                    </a:p>
                  </a:txBody>
                  <a:tcPr marL="90170" marR="90170" marT="46990" marB="46990" anchor="ctr" horzOverflow="overflow"/>
                </a:tc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1pPr>
                      <a:lvl2pPr defTabSz="0" eaLnBrk="0" hangingPunct="0">
                        <a:spcBef>
                          <a:spcPct val="20000"/>
                        </a:spcBef>
                        <a:defRPr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2pPr>
                      <a:lvl3pPr defTabSz="0" eaLnBrk="0" hangingPunct="0">
                        <a:spcBef>
                          <a:spcPct val="20000"/>
                        </a:spcBef>
                        <a:defRPr sz="16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3pPr>
                      <a:lvl4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4pPr>
                      <a:lvl5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5pPr>
                      <a:lvl6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6pPr>
                      <a:lvl7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7pPr>
                      <a:lvl8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8pPr>
                      <a:lvl9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9pPr>
                    </a:lstStyle>
                    <a:p>
                      <a:pPr marL="0" marR="0" lvl="0" indent="0" algn="ctr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zh-CN" sz="1000" u="none" strike="noStrike" cap="none" normalizeH="0" baseline="0">
                          <a:ln>
                            <a:noFill/>
                          </a:ln>
                          <a:effectLst/>
                          <a:sym typeface="宋体" charset="0"/>
                        </a:rPr>
                        <a:t>logger.so</a:t>
                      </a:r>
                      <a:endParaRPr kumimoji="0" lang="zh-CN" altLang="zh-CN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0"/>
                        <a:ea typeface="宋体" charset="0"/>
                        <a:sym typeface="宋体" charset="0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1pPr>
                      <a:lvl2pPr defTabSz="0" eaLnBrk="0" hangingPunct="0">
                        <a:spcBef>
                          <a:spcPct val="20000"/>
                        </a:spcBef>
                        <a:defRPr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2pPr>
                      <a:lvl3pPr defTabSz="0" eaLnBrk="0" hangingPunct="0">
                        <a:spcBef>
                          <a:spcPct val="20000"/>
                        </a:spcBef>
                        <a:defRPr sz="16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3pPr>
                      <a:lvl4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4pPr>
                      <a:lvl5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5pPr>
                      <a:lvl6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6pPr>
                      <a:lvl7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7pPr>
                      <a:lvl8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8pPr>
                      <a:lvl9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9pPr>
                    </a:lstStyle>
                    <a:p>
                      <a:pPr marL="0" marR="0" lvl="0" indent="0" algn="ctr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zh-CN" sz="1000" u="none" strike="noStrike" cap="none" normalizeH="0" baseline="0">
                          <a:ln>
                            <a:noFill/>
                          </a:ln>
                          <a:effectLst/>
                          <a:sym typeface="宋体" charset="0"/>
                        </a:rPr>
                        <a:t>gate.so</a:t>
                      </a:r>
                      <a:endParaRPr kumimoji="0" lang="zh-CN" altLang="zh-CN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0"/>
                        <a:ea typeface="宋体" charset="0"/>
                        <a:sym typeface="宋体" charset="0"/>
                      </a:endParaRPr>
                    </a:p>
                  </a:txBody>
                  <a:tcPr marL="0" marR="0" marT="0" marB="0" anchor="ctr" horzOverflow="overflow"/>
                </a:tc>
                <a:tc gridSpan="4"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1pPr>
                      <a:lvl2pPr defTabSz="0" eaLnBrk="0" hangingPunct="0">
                        <a:spcBef>
                          <a:spcPct val="20000"/>
                        </a:spcBef>
                        <a:defRPr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2pPr>
                      <a:lvl3pPr defTabSz="0" eaLnBrk="0" hangingPunct="0">
                        <a:spcBef>
                          <a:spcPct val="20000"/>
                        </a:spcBef>
                        <a:defRPr sz="16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3pPr>
                      <a:lvl4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4pPr>
                      <a:lvl5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5pPr>
                      <a:lvl6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6pPr>
                      <a:lvl7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7pPr>
                      <a:lvl8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8pPr>
                      <a:lvl9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9pPr>
                    </a:lstStyle>
                    <a:p>
                      <a:pPr marL="0" marR="0" lvl="0" indent="0" algn="ctr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zh-CN" sz="1000" u="none" strike="noStrike" cap="none" normalizeH="0" baseline="0">
                          <a:ln>
                            <a:noFill/>
                          </a:ln>
                          <a:effectLst/>
                          <a:sym typeface="宋体" charset="0"/>
                        </a:rPr>
                        <a:t>snlua.so</a:t>
                      </a:r>
                      <a:endParaRPr kumimoji="0" lang="zh-CN" altLang="zh-CN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0"/>
                        <a:ea typeface="宋体" charset="0"/>
                        <a:sym typeface="宋体" charset="0"/>
                      </a:endParaRP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1pPr>
                      <a:lvl2pPr defTabSz="0" eaLnBrk="0" hangingPunct="0">
                        <a:spcBef>
                          <a:spcPct val="20000"/>
                        </a:spcBef>
                        <a:defRPr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2pPr>
                      <a:lvl3pPr defTabSz="0" eaLnBrk="0" hangingPunct="0">
                        <a:spcBef>
                          <a:spcPct val="20000"/>
                        </a:spcBef>
                        <a:defRPr sz="16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3pPr>
                      <a:lvl4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4pPr>
                      <a:lvl5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5pPr>
                      <a:lvl6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6pPr>
                      <a:lvl7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7pPr>
                      <a:lvl8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8pPr>
                      <a:lvl9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9pPr>
                    </a:lstStyle>
                    <a:p>
                      <a:pPr marL="0" marR="0" lvl="0" indent="0" algn="ctr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zh-CN" sz="1000" u="none" strike="noStrike" cap="none" normalizeH="0" baseline="0">
                          <a:ln>
                            <a:noFill/>
                          </a:ln>
                          <a:effectLst/>
                          <a:sym typeface="宋体" charset="0"/>
                        </a:rPr>
                        <a:t>etc.</a:t>
                      </a:r>
                      <a:endParaRPr kumimoji="0" lang="zh-CN" altLang="zh-CN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0"/>
                        <a:ea typeface="宋体" charset="0"/>
                        <a:sym typeface="宋体" charset="0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1pPr>
                      <a:lvl2pPr defTabSz="0" eaLnBrk="0" hangingPunct="0">
                        <a:spcBef>
                          <a:spcPct val="20000"/>
                        </a:spcBef>
                        <a:defRPr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2pPr>
                      <a:lvl3pPr defTabSz="0" eaLnBrk="0" hangingPunct="0">
                        <a:spcBef>
                          <a:spcPct val="20000"/>
                        </a:spcBef>
                        <a:defRPr sz="16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3pPr>
                      <a:lvl4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4pPr>
                      <a:lvl5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5pPr>
                      <a:lvl6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6pPr>
                      <a:lvl7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7pPr>
                      <a:lvl8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8pPr>
                      <a:lvl9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9pPr>
                    </a:lstStyle>
                    <a:p>
                      <a:pPr marL="0" marR="0" lvl="0" indent="0" algn="ctr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zh-CN" sz="1000" u="none" strike="noStrike" cap="none" normalizeH="0" baseline="0" dirty="0">
                          <a:ln>
                            <a:noFill/>
                          </a:ln>
                          <a:effectLst/>
                          <a:sym typeface="宋体" charset="0"/>
                        </a:rPr>
                        <a:t>skynet模块服务</a:t>
                      </a:r>
                      <a:endParaRPr kumimoji="0" lang="zh-CN" altLang="zh-CN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0"/>
                        <a:ea typeface="宋体" charset="0"/>
                        <a:sym typeface="宋体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44488">
                <a:tc gridSpan="9"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1pPr>
                      <a:lvl2pPr defTabSz="0" eaLnBrk="0" hangingPunct="0">
                        <a:spcBef>
                          <a:spcPct val="20000"/>
                        </a:spcBef>
                        <a:defRPr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2pPr>
                      <a:lvl3pPr defTabSz="0" eaLnBrk="0" hangingPunct="0">
                        <a:spcBef>
                          <a:spcPct val="20000"/>
                        </a:spcBef>
                        <a:defRPr sz="16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3pPr>
                      <a:lvl4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4pPr>
                      <a:lvl5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5pPr>
                      <a:lvl6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6pPr>
                      <a:lvl7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7pPr>
                      <a:lvl8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8pPr>
                      <a:lvl9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9pPr>
                    </a:lstStyle>
                    <a:p>
                      <a:pPr marL="0" marR="0" lvl="0" indent="0" algn="ctr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zh-CN" sz="1000" u="none" strike="noStrike" cap="none" normalizeH="0" baseline="0">
                          <a:ln>
                            <a:noFill/>
                          </a:ln>
                          <a:effectLst/>
                          <a:sym typeface="宋体" charset="0"/>
                        </a:rPr>
                        <a:t>skynet</a:t>
                      </a:r>
                      <a:endParaRPr kumimoji="0" lang="zh-CN" altLang="zh-CN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0"/>
                        <a:ea typeface="宋体" charset="0"/>
                        <a:sym typeface="宋体" charset="0"/>
                      </a:endParaRP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1pPr>
                      <a:lvl2pPr defTabSz="0" eaLnBrk="0" hangingPunct="0">
                        <a:spcBef>
                          <a:spcPct val="20000"/>
                        </a:spcBef>
                        <a:defRPr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2pPr>
                      <a:lvl3pPr defTabSz="0" eaLnBrk="0" hangingPunct="0">
                        <a:spcBef>
                          <a:spcPct val="20000"/>
                        </a:spcBef>
                        <a:defRPr sz="16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3pPr>
                      <a:lvl4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4pPr>
                      <a:lvl5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5pPr>
                      <a:lvl6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6pPr>
                      <a:lvl7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7pPr>
                      <a:lvl8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8pPr>
                      <a:lvl9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9pPr>
                    </a:lstStyle>
                    <a:p>
                      <a:pPr marL="0" marR="0" lvl="0" indent="0" algn="ctr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zh-CN" sz="1000" u="none" strike="noStrike" cap="none" normalizeH="0" baseline="0" dirty="0">
                          <a:ln>
                            <a:noFill/>
                          </a:ln>
                          <a:effectLst/>
                          <a:sym typeface="宋体" charset="0"/>
                        </a:rPr>
                        <a:t>单个skynet进程节点</a:t>
                      </a:r>
                      <a:endParaRPr kumimoji="0" lang="zh-CN" altLang="zh-CN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0"/>
                        <a:ea typeface="宋体" charset="0"/>
                        <a:sym typeface="宋体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1206500">
                <a:tc gridSpan="3"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1pPr>
                      <a:lvl2pPr defTabSz="0" eaLnBrk="0" hangingPunct="0">
                        <a:spcBef>
                          <a:spcPct val="20000"/>
                        </a:spcBef>
                        <a:defRPr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2pPr>
                      <a:lvl3pPr defTabSz="0" eaLnBrk="0" hangingPunct="0">
                        <a:spcBef>
                          <a:spcPct val="20000"/>
                        </a:spcBef>
                        <a:defRPr sz="16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3pPr>
                      <a:lvl4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4pPr>
                      <a:lvl5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5pPr>
                      <a:lvl6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6pPr>
                      <a:lvl7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7pPr>
                      <a:lvl8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8pPr>
                      <a:lvl9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9pPr>
                    </a:lstStyle>
                    <a:p>
                      <a:pPr marL="0" marR="0" lvl="0" indent="0" algn="ctr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zh-CN" sz="1000" u="none" strike="noStrike" cap="none" normalizeH="0" baseline="0">
                          <a:ln>
                            <a:noFill/>
                          </a:ln>
                          <a:effectLst/>
                          <a:sym typeface="宋体" charset="0"/>
                        </a:rPr>
                        <a:t>linux</a:t>
                      </a:r>
                      <a:endParaRPr kumimoji="0" lang="zh-CN" altLang="zh-CN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0"/>
                        <a:ea typeface="宋体" charset="0"/>
                        <a:sym typeface="宋体" charset="0"/>
                      </a:endParaRP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1pPr>
                      <a:lvl2pPr defTabSz="0" eaLnBrk="0" hangingPunct="0">
                        <a:spcBef>
                          <a:spcPct val="20000"/>
                        </a:spcBef>
                        <a:defRPr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2pPr>
                      <a:lvl3pPr defTabSz="0" eaLnBrk="0" hangingPunct="0">
                        <a:spcBef>
                          <a:spcPct val="20000"/>
                        </a:spcBef>
                        <a:defRPr sz="16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3pPr>
                      <a:lvl4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4pPr>
                      <a:lvl5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5pPr>
                      <a:lvl6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6pPr>
                      <a:lvl7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7pPr>
                      <a:lvl8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8pPr>
                      <a:lvl9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9pPr>
                    </a:lstStyle>
                    <a:p>
                      <a:pPr marL="0" marR="0" lvl="0" indent="0" algn="ctr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zh-CN" sz="1000" u="none" strike="noStrike" cap="none" normalizeH="0" baseline="0" dirty="0">
                          <a:ln>
                            <a:noFill/>
                          </a:ln>
                          <a:effectLst/>
                          <a:sym typeface="宋体" charset="0"/>
                        </a:rPr>
                        <a:t>freeBSD</a:t>
                      </a:r>
                      <a:endParaRPr kumimoji="0" lang="zh-CN" altLang="zh-CN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0"/>
                        <a:ea typeface="宋体" charset="0"/>
                        <a:sym typeface="宋体" charset="0"/>
                      </a:endParaRP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1pPr>
                      <a:lvl2pPr defTabSz="0" eaLnBrk="0" hangingPunct="0">
                        <a:spcBef>
                          <a:spcPct val="20000"/>
                        </a:spcBef>
                        <a:defRPr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2pPr>
                      <a:lvl3pPr defTabSz="0" eaLnBrk="0" hangingPunct="0">
                        <a:spcBef>
                          <a:spcPct val="20000"/>
                        </a:spcBef>
                        <a:defRPr sz="16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3pPr>
                      <a:lvl4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4pPr>
                      <a:lvl5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5pPr>
                      <a:lvl6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6pPr>
                      <a:lvl7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7pPr>
                      <a:lvl8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8pPr>
                      <a:lvl9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9pPr>
                    </a:lstStyle>
                    <a:p>
                      <a:pPr marL="0" marR="0" lvl="0" indent="0" algn="ctr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zh-CN" sz="1000" u="none" strike="noStrike" cap="none" normalizeH="0" baseline="0" dirty="0">
                          <a:ln>
                            <a:noFill/>
                          </a:ln>
                          <a:effectLst/>
                          <a:sym typeface="宋体" charset="0"/>
                        </a:rPr>
                        <a:t>Mac OS X</a:t>
                      </a:r>
                      <a:endParaRPr kumimoji="0" lang="zh-CN" altLang="zh-CN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0"/>
                        <a:ea typeface="宋体" charset="0"/>
                        <a:sym typeface="宋体" charset="0"/>
                      </a:endParaRP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1pPr>
                      <a:lvl2pPr defTabSz="0" eaLnBrk="0" hangingPunct="0">
                        <a:spcBef>
                          <a:spcPct val="20000"/>
                        </a:spcBef>
                        <a:defRPr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2pPr>
                      <a:lvl3pPr defTabSz="0" eaLnBrk="0" hangingPunct="0">
                        <a:spcBef>
                          <a:spcPct val="20000"/>
                        </a:spcBef>
                        <a:defRPr sz="16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3pPr>
                      <a:lvl4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4pPr>
                      <a:lvl5pPr defTabSz="0" eaLnBrk="0" hangingPunct="0">
                        <a:spcBef>
                          <a:spcPct val="20000"/>
                        </a:spcBef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5pPr>
                      <a:lvl6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6pPr>
                      <a:lvl7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7pPr>
                      <a:lvl8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8pPr>
                      <a:lvl9pPr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 sz="1400">
                          <a:solidFill>
                            <a:srgbClr val="008000"/>
                          </a:solidFill>
                          <a:latin typeface="Calibri" charset="0"/>
                          <a:ea typeface="微软雅黑" charset="0"/>
                          <a:sym typeface="MS PGothic" charset="-128"/>
                        </a:defRPr>
                      </a:lvl9pPr>
                    </a:lstStyle>
                    <a:p>
                      <a:pPr marL="0" marR="0" lvl="0" indent="0" algn="ctr" defTabSz="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zh-CN" altLang="zh-CN" sz="1000" u="none" strike="noStrike" cap="none" normalizeH="0" baseline="0" dirty="0">
                          <a:ln>
                            <a:noFill/>
                          </a:ln>
                          <a:effectLst/>
                          <a:sym typeface="宋体" charset="0"/>
                        </a:rPr>
                        <a:t>操作系统层</a:t>
                      </a:r>
                      <a:endParaRPr kumimoji="0" lang="zh-CN" altLang="zh-CN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0"/>
                        <a:ea typeface="宋体" charset="0"/>
                        <a:sym typeface="宋体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4760064" y="6175582"/>
            <a:ext cx="166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图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Skynet</a:t>
            </a:r>
            <a:r>
              <a:rPr kumimoji="1" lang="zh-CN" altLang="en-US" dirty="0" smtClean="0"/>
              <a:t>分层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850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589667" y="429919"/>
            <a:ext cx="3846900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 b="1" dirty="0" smtClean="0">
                <a:gradFill>
                  <a:gsLst>
                    <a:gs pos="1000">
                      <a:srgbClr val="3E7886"/>
                    </a:gs>
                    <a:gs pos="89000">
                      <a:srgbClr val="2D57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4.3</a:t>
            </a:r>
            <a:r>
              <a:rPr lang="zh-CN" altLang="en-US" sz="2400" b="1" dirty="0" smtClean="0">
                <a:gradFill>
                  <a:gsLst>
                    <a:gs pos="1000">
                      <a:srgbClr val="3E7886"/>
                    </a:gs>
                    <a:gs pos="89000">
                      <a:srgbClr val="2D57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消息的存储与转发</a:t>
            </a:r>
            <a:endParaRPr lang="zh-CN" altLang="en-US" sz="2400" dirty="0">
              <a:gradFill>
                <a:gsLst>
                  <a:gs pos="1000">
                    <a:srgbClr val="3E7886"/>
                  </a:gs>
                  <a:gs pos="89000">
                    <a:srgbClr val="2D576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161002"/>
              </p:ext>
            </p:extLst>
          </p:nvPr>
        </p:nvGraphicFramePr>
        <p:xfrm>
          <a:off x="1222533" y="1184224"/>
          <a:ext cx="1820472" cy="495711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20472"/>
              </a:tblGrid>
              <a:tr h="53974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Worker</a:t>
                      </a:r>
                      <a:r>
                        <a:rPr lang="zh-CN" altLang="en-US" b="0" dirty="0" smtClean="0"/>
                        <a:t>线程</a:t>
                      </a:r>
                      <a:endParaRPr lang="zh-CN" altLang="en-US" b="0" dirty="0"/>
                    </a:p>
                  </a:txBody>
                  <a:tcPr/>
                </a:tc>
              </a:tr>
              <a:tr h="53961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Worker</a:t>
                      </a:r>
                      <a:r>
                        <a:rPr lang="zh-CN" altLang="en-US" dirty="0" smtClean="0"/>
                        <a:t>线程</a:t>
                      </a:r>
                      <a:endParaRPr lang="zh-CN" altLang="en-US" dirty="0"/>
                    </a:p>
                  </a:txBody>
                  <a:tcPr/>
                </a:tc>
              </a:tr>
              <a:tr h="53961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Worker</a:t>
                      </a:r>
                      <a:r>
                        <a:rPr lang="zh-CN" altLang="en-US" dirty="0" smtClean="0"/>
                        <a:t>线程</a:t>
                      </a:r>
                      <a:endParaRPr lang="zh-CN" altLang="en-US" dirty="0"/>
                    </a:p>
                  </a:txBody>
                  <a:tcPr/>
                </a:tc>
              </a:tr>
              <a:tr h="53961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Worker</a:t>
                      </a:r>
                      <a:r>
                        <a:rPr lang="zh-CN" altLang="en-US" dirty="0" smtClean="0"/>
                        <a:t>线程</a:t>
                      </a:r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  <a:tr h="53961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Worker</a:t>
                      </a:r>
                      <a:r>
                        <a:rPr lang="zh-CN" altLang="en-US" dirty="0" smtClean="0"/>
                        <a:t>线程</a:t>
                      </a:r>
                      <a:endParaRPr lang="zh-CN" altLang="en-US" dirty="0"/>
                    </a:p>
                  </a:txBody>
                  <a:tcPr/>
                </a:tc>
              </a:tr>
              <a:tr h="53961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Worker</a:t>
                      </a:r>
                      <a:r>
                        <a:rPr lang="zh-CN" altLang="en-US" dirty="0" smtClean="0"/>
                        <a:t>线程</a:t>
                      </a:r>
                      <a:endParaRPr lang="zh-CN" altLang="en-US" dirty="0"/>
                    </a:p>
                  </a:txBody>
                  <a:tcPr/>
                </a:tc>
              </a:tr>
              <a:tr h="53961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Timer</a:t>
                      </a:r>
                      <a:r>
                        <a:rPr lang="zh-CN" altLang="en-US" dirty="0" smtClean="0"/>
                        <a:t>线程</a:t>
                      </a:r>
                      <a:endParaRPr lang="zh-CN" altLang="en-US" dirty="0"/>
                    </a:p>
                  </a:txBody>
                  <a:tcPr/>
                </a:tc>
              </a:tr>
              <a:tr h="53961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Monitor</a:t>
                      </a:r>
                      <a:r>
                        <a:rPr lang="zh-CN" altLang="en-US" dirty="0" smtClean="0"/>
                        <a:t>线程</a:t>
                      </a:r>
                      <a:endParaRPr lang="zh-CN" altLang="en-US" dirty="0"/>
                    </a:p>
                  </a:txBody>
                  <a:tcPr/>
                </a:tc>
              </a:tr>
              <a:tr h="53961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Socket</a:t>
                      </a:r>
                      <a:r>
                        <a:rPr lang="zh-CN" altLang="en-US" dirty="0" smtClean="0"/>
                        <a:t>线程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564030"/>
              </p:ext>
            </p:extLst>
          </p:nvPr>
        </p:nvGraphicFramePr>
        <p:xfrm>
          <a:off x="4175589" y="1813949"/>
          <a:ext cx="6707268" cy="540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7878"/>
                <a:gridCol w="1117878"/>
                <a:gridCol w="1117878"/>
                <a:gridCol w="1117878"/>
                <a:gridCol w="1117878"/>
                <a:gridCol w="1117878"/>
              </a:tblGrid>
              <a:tr h="54067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E788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E788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E788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E788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E788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rgbClr val="3E7886"/>
                    </a:solidFill>
                  </a:tcPr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4017364" y="1387311"/>
            <a:ext cx="2351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Global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Message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Queue</a:t>
            </a:r>
            <a:endParaRPr kumimoji="1" lang="zh-CN" altLang="en-US" dirty="0"/>
          </a:p>
        </p:txBody>
      </p:sp>
      <p:cxnSp>
        <p:nvCxnSpPr>
          <p:cNvPr id="12" name="直线箭头连接符 11"/>
          <p:cNvCxnSpPr/>
          <p:nvPr/>
        </p:nvCxnSpPr>
        <p:spPr>
          <a:xfrm>
            <a:off x="2848131" y="1389700"/>
            <a:ext cx="1064302" cy="303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 flipV="1">
            <a:off x="3024685" y="1813948"/>
            <a:ext cx="992679" cy="123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/>
          <p:nvPr/>
        </p:nvCxnSpPr>
        <p:spPr>
          <a:xfrm flipV="1">
            <a:off x="2848131" y="1976664"/>
            <a:ext cx="1169233" cy="669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/>
          <p:nvPr/>
        </p:nvCxnSpPr>
        <p:spPr>
          <a:xfrm flipV="1">
            <a:off x="3024682" y="2158941"/>
            <a:ext cx="992682" cy="1012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45"/>
          <p:cNvCxnSpPr/>
          <p:nvPr/>
        </p:nvCxnSpPr>
        <p:spPr>
          <a:xfrm flipV="1">
            <a:off x="3043005" y="2354624"/>
            <a:ext cx="974359" cy="1400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/>
          <p:cNvCxnSpPr/>
          <p:nvPr/>
        </p:nvCxnSpPr>
        <p:spPr>
          <a:xfrm flipV="1">
            <a:off x="3043005" y="2477273"/>
            <a:ext cx="1150910" cy="1853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表格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566124"/>
              </p:ext>
            </p:extLst>
          </p:nvPr>
        </p:nvGraphicFramePr>
        <p:xfrm>
          <a:off x="4245549" y="3028013"/>
          <a:ext cx="869428" cy="2338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428"/>
              </a:tblGrid>
              <a:tr h="46534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4682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46828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46828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4682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" name="表格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062382"/>
              </p:ext>
            </p:extLst>
          </p:nvPr>
        </p:nvGraphicFramePr>
        <p:xfrm>
          <a:off x="5406454" y="3028013"/>
          <a:ext cx="869428" cy="2338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428"/>
              </a:tblGrid>
              <a:tr h="46534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4682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46828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46828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4682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" name="表格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265587"/>
              </p:ext>
            </p:extLst>
          </p:nvPr>
        </p:nvGraphicFramePr>
        <p:xfrm>
          <a:off x="6659795" y="3028013"/>
          <a:ext cx="869428" cy="2338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428"/>
              </a:tblGrid>
              <a:tr h="46534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4682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46828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46828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46828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4" name="文本框 63"/>
          <p:cNvSpPr txBox="1"/>
          <p:nvPr/>
        </p:nvSpPr>
        <p:spPr>
          <a:xfrm>
            <a:off x="4750217" y="5700513"/>
            <a:ext cx="22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Local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Message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Queue</a:t>
            </a:r>
            <a:endParaRPr kumimoji="1" lang="zh-CN" altLang="en-US" dirty="0"/>
          </a:p>
        </p:txBody>
      </p:sp>
      <p:cxnSp>
        <p:nvCxnSpPr>
          <p:cNvPr id="67" name="直接连接符 111"/>
          <p:cNvCxnSpPr/>
          <p:nvPr/>
        </p:nvCxnSpPr>
        <p:spPr>
          <a:xfrm>
            <a:off x="4631641" y="2354624"/>
            <a:ext cx="0" cy="692041"/>
          </a:xfrm>
          <a:prstGeom prst="line">
            <a:avLst/>
          </a:prstGeom>
          <a:ln w="15875" cap="rnd">
            <a:solidFill>
              <a:schemeClr val="bg2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111"/>
          <p:cNvCxnSpPr/>
          <p:nvPr/>
        </p:nvCxnSpPr>
        <p:spPr>
          <a:xfrm>
            <a:off x="5845844" y="2350962"/>
            <a:ext cx="0" cy="692041"/>
          </a:xfrm>
          <a:prstGeom prst="line">
            <a:avLst/>
          </a:prstGeom>
          <a:ln w="15875" cap="rnd">
            <a:solidFill>
              <a:schemeClr val="bg2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111"/>
          <p:cNvCxnSpPr/>
          <p:nvPr/>
        </p:nvCxnSpPr>
        <p:spPr>
          <a:xfrm>
            <a:off x="7094915" y="2350962"/>
            <a:ext cx="0" cy="692041"/>
          </a:xfrm>
          <a:prstGeom prst="line">
            <a:avLst/>
          </a:prstGeom>
          <a:ln w="15875" cap="rnd">
            <a:solidFill>
              <a:schemeClr val="bg2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1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589667" y="429919"/>
            <a:ext cx="3846900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 b="1" dirty="0" smtClean="0">
                <a:gradFill>
                  <a:gsLst>
                    <a:gs pos="1000">
                      <a:srgbClr val="3E7886"/>
                    </a:gs>
                    <a:gs pos="89000">
                      <a:srgbClr val="2D57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4.3</a:t>
            </a:r>
            <a:r>
              <a:rPr lang="zh-CN" altLang="en-US" sz="2400" b="1" dirty="0" smtClean="0">
                <a:gradFill>
                  <a:gsLst>
                    <a:gs pos="1000">
                      <a:srgbClr val="3E7886"/>
                    </a:gs>
                    <a:gs pos="89000">
                      <a:srgbClr val="2D57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相关数据结构的定义</a:t>
            </a:r>
            <a:endParaRPr lang="zh-CN" altLang="en-US" sz="2400" dirty="0">
              <a:gradFill>
                <a:gsLst>
                  <a:gs pos="1000">
                    <a:srgbClr val="3E7886"/>
                  </a:gs>
                  <a:gs pos="89000">
                    <a:srgbClr val="2D576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14519" y="2017911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 err="1">
                <a:latin typeface="仿宋_GB2312" charset="0"/>
              </a:rPr>
              <a:t>struct</a:t>
            </a:r>
            <a:r>
              <a:rPr lang="en-US" altLang="zh-CN" kern="100" dirty="0">
                <a:latin typeface="仿宋_GB2312" charset="0"/>
              </a:rPr>
              <a:t> </a:t>
            </a:r>
            <a:r>
              <a:rPr lang="en-US" altLang="zh-CN" kern="100" dirty="0" err="1">
                <a:latin typeface="仿宋_GB2312" charset="0"/>
              </a:rPr>
              <a:t>skynet_message</a:t>
            </a:r>
            <a:r>
              <a:rPr lang="en-US" altLang="zh-CN" kern="100" dirty="0">
                <a:latin typeface="仿宋_GB2312" charset="0"/>
              </a:rPr>
              <a:t> {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	uint32_t source;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	</a:t>
            </a:r>
            <a:r>
              <a:rPr lang="en-US" altLang="zh-CN" kern="100" dirty="0" err="1">
                <a:latin typeface="仿宋_GB2312" charset="0"/>
              </a:rPr>
              <a:t>int</a:t>
            </a:r>
            <a:r>
              <a:rPr lang="en-US" altLang="zh-CN" kern="100" dirty="0">
                <a:latin typeface="仿宋_GB2312" charset="0"/>
              </a:rPr>
              <a:t> session;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	void * data;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	</a:t>
            </a:r>
            <a:r>
              <a:rPr lang="en-US" altLang="zh-CN" kern="100" dirty="0" err="1">
                <a:latin typeface="仿宋_GB2312" charset="0"/>
              </a:rPr>
              <a:t>size_t</a:t>
            </a:r>
            <a:r>
              <a:rPr lang="en-US" altLang="zh-CN" kern="100" dirty="0">
                <a:latin typeface="仿宋_GB2312" charset="0"/>
              </a:rPr>
              <a:t> </a:t>
            </a:r>
            <a:r>
              <a:rPr lang="en-US" altLang="zh-CN" kern="100" dirty="0" err="1">
                <a:latin typeface="仿宋_GB2312" charset="0"/>
              </a:rPr>
              <a:t>sz</a:t>
            </a:r>
            <a:r>
              <a:rPr lang="en-US" altLang="zh-CN" kern="100" dirty="0">
                <a:latin typeface="仿宋_GB2312" charset="0"/>
              </a:rPr>
              <a:t>;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};</a:t>
            </a:r>
            <a:endParaRPr lang="zh-CN" altLang="zh-CN" sz="1400" kern="100" dirty="0">
              <a:latin typeface="Times New Roman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49980" y="2017911"/>
            <a:ext cx="423722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source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表示消息的发送地址，用</a:t>
            </a:r>
            <a:r>
              <a:rPr lang="en-US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32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位正整数表示，其实就是接受消息的服务对应的</a:t>
            </a:r>
            <a:r>
              <a:rPr lang="en-US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handle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，</a:t>
            </a:r>
            <a:r>
              <a:rPr lang="en-US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session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用来区分不同的响应消息，</a:t>
            </a:r>
            <a:r>
              <a:rPr lang="en-US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data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表示具体的消息内容，</a:t>
            </a:r>
            <a:r>
              <a:rPr lang="en-US" altLang="zh-CN" kern="100" dirty="0" err="1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sz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表示数据大小，其中高</a:t>
            </a:r>
            <a:r>
              <a:rPr lang="en-US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8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位表示</a:t>
            </a:r>
            <a:r>
              <a:rPr lang="en-US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type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，用于标识消息的类型，也就是说消息内容大小最多只有</a:t>
            </a:r>
            <a:r>
              <a:rPr lang="en-US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16M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。</a:t>
            </a:r>
            <a:r>
              <a:rPr lang="zh-CN" altLang="zh-CN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 </a:t>
            </a:r>
            <a:endParaRPr lang="zh-CN" altLang="en-US" dirty="0">
              <a:solidFill>
                <a:srgbClr val="595959"/>
              </a:solidFill>
              <a:latin typeface="STFangsong" charset="-122"/>
              <a:ea typeface="STFangsong" charset="-122"/>
              <a:cs typeface="ST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661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589667" y="429919"/>
            <a:ext cx="3846900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 b="1" dirty="0" smtClean="0">
                <a:gradFill>
                  <a:gsLst>
                    <a:gs pos="1000">
                      <a:srgbClr val="3E7886"/>
                    </a:gs>
                    <a:gs pos="89000">
                      <a:srgbClr val="2D57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4.3</a:t>
            </a:r>
            <a:r>
              <a:rPr lang="zh-CN" altLang="en-US" sz="2400" b="1" dirty="0" smtClean="0">
                <a:gradFill>
                  <a:gsLst>
                    <a:gs pos="1000">
                      <a:srgbClr val="3E7886"/>
                    </a:gs>
                    <a:gs pos="89000">
                      <a:srgbClr val="2D57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相关数据结构的定义</a:t>
            </a:r>
            <a:endParaRPr lang="zh-CN" altLang="en-US" sz="2400" dirty="0">
              <a:gradFill>
                <a:gsLst>
                  <a:gs pos="1000">
                    <a:srgbClr val="3E7886"/>
                  </a:gs>
                  <a:gs pos="89000">
                    <a:srgbClr val="2D576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39712" y="965450"/>
            <a:ext cx="6096000" cy="54938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 err="1">
                <a:latin typeface="仿宋_GB2312" charset="0"/>
              </a:rPr>
              <a:t>struct</a:t>
            </a:r>
            <a:r>
              <a:rPr lang="en-US" altLang="zh-CN" kern="100" dirty="0">
                <a:latin typeface="仿宋_GB2312" charset="0"/>
              </a:rPr>
              <a:t> </a:t>
            </a:r>
            <a:r>
              <a:rPr lang="en-US" altLang="zh-CN" kern="100" dirty="0" err="1">
                <a:latin typeface="仿宋_GB2312" charset="0"/>
              </a:rPr>
              <a:t>message_queue</a:t>
            </a:r>
            <a:r>
              <a:rPr lang="en-US" altLang="zh-CN" kern="100" dirty="0">
                <a:latin typeface="仿宋_GB2312" charset="0"/>
              </a:rPr>
              <a:t> {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	</a:t>
            </a:r>
            <a:r>
              <a:rPr lang="en-US" altLang="zh-CN" kern="100" dirty="0" err="1">
                <a:latin typeface="仿宋_GB2312" charset="0"/>
              </a:rPr>
              <a:t>struct</a:t>
            </a:r>
            <a:r>
              <a:rPr lang="en-US" altLang="zh-CN" kern="100" dirty="0">
                <a:latin typeface="仿宋_GB2312" charset="0"/>
              </a:rPr>
              <a:t> spinlock lock;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	uint32_t handle;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	</a:t>
            </a:r>
            <a:r>
              <a:rPr lang="en-US" altLang="zh-CN" kern="100" dirty="0" err="1">
                <a:latin typeface="仿宋_GB2312" charset="0"/>
              </a:rPr>
              <a:t>int</a:t>
            </a:r>
            <a:r>
              <a:rPr lang="en-US" altLang="zh-CN" kern="100" dirty="0">
                <a:latin typeface="仿宋_GB2312" charset="0"/>
              </a:rPr>
              <a:t> cap;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	</a:t>
            </a:r>
            <a:r>
              <a:rPr lang="en-US" altLang="zh-CN" kern="100" dirty="0" err="1">
                <a:latin typeface="仿宋_GB2312" charset="0"/>
              </a:rPr>
              <a:t>int</a:t>
            </a:r>
            <a:r>
              <a:rPr lang="en-US" altLang="zh-CN" kern="100" dirty="0">
                <a:latin typeface="仿宋_GB2312" charset="0"/>
              </a:rPr>
              <a:t> head;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	</a:t>
            </a:r>
            <a:r>
              <a:rPr lang="en-US" altLang="zh-CN" kern="100" dirty="0" err="1">
                <a:latin typeface="仿宋_GB2312" charset="0"/>
              </a:rPr>
              <a:t>int</a:t>
            </a:r>
            <a:r>
              <a:rPr lang="en-US" altLang="zh-CN" kern="100" dirty="0">
                <a:latin typeface="仿宋_GB2312" charset="0"/>
              </a:rPr>
              <a:t> tail;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	</a:t>
            </a:r>
            <a:r>
              <a:rPr lang="en-US" altLang="zh-CN" kern="100" dirty="0" err="1">
                <a:latin typeface="仿宋_GB2312" charset="0"/>
              </a:rPr>
              <a:t>int</a:t>
            </a:r>
            <a:r>
              <a:rPr lang="en-US" altLang="zh-CN" kern="100" dirty="0">
                <a:latin typeface="仿宋_GB2312" charset="0"/>
              </a:rPr>
              <a:t> release;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	</a:t>
            </a:r>
            <a:r>
              <a:rPr lang="en-US" altLang="zh-CN" kern="100" dirty="0" err="1">
                <a:latin typeface="仿宋_GB2312" charset="0"/>
              </a:rPr>
              <a:t>int</a:t>
            </a:r>
            <a:r>
              <a:rPr lang="en-US" altLang="zh-CN" kern="100" dirty="0">
                <a:latin typeface="仿宋_GB2312" charset="0"/>
              </a:rPr>
              <a:t> </a:t>
            </a:r>
            <a:r>
              <a:rPr lang="en-US" altLang="zh-CN" kern="100" dirty="0" err="1">
                <a:latin typeface="仿宋_GB2312" charset="0"/>
              </a:rPr>
              <a:t>in_global</a:t>
            </a:r>
            <a:r>
              <a:rPr lang="en-US" altLang="zh-CN" kern="100" dirty="0">
                <a:latin typeface="仿宋_GB2312" charset="0"/>
              </a:rPr>
              <a:t>;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	</a:t>
            </a:r>
            <a:r>
              <a:rPr lang="en-US" altLang="zh-CN" kern="100" dirty="0" err="1">
                <a:latin typeface="仿宋_GB2312" charset="0"/>
              </a:rPr>
              <a:t>int</a:t>
            </a:r>
            <a:r>
              <a:rPr lang="en-US" altLang="zh-CN" kern="100" dirty="0">
                <a:latin typeface="仿宋_GB2312" charset="0"/>
              </a:rPr>
              <a:t> overload;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	</a:t>
            </a:r>
            <a:r>
              <a:rPr lang="en-US" altLang="zh-CN" kern="100" dirty="0" err="1">
                <a:latin typeface="仿宋_GB2312" charset="0"/>
              </a:rPr>
              <a:t>int</a:t>
            </a:r>
            <a:r>
              <a:rPr lang="en-US" altLang="zh-CN" kern="100" dirty="0">
                <a:latin typeface="仿宋_GB2312" charset="0"/>
              </a:rPr>
              <a:t> </a:t>
            </a:r>
            <a:r>
              <a:rPr lang="en-US" altLang="zh-CN" kern="100" dirty="0" err="1">
                <a:latin typeface="仿宋_GB2312" charset="0"/>
              </a:rPr>
              <a:t>overload_threshold</a:t>
            </a:r>
            <a:r>
              <a:rPr lang="en-US" altLang="zh-CN" kern="100" dirty="0">
                <a:latin typeface="仿宋_GB2312" charset="0"/>
              </a:rPr>
              <a:t>;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	</a:t>
            </a:r>
            <a:r>
              <a:rPr lang="en-US" altLang="zh-CN" kern="100" dirty="0" err="1">
                <a:latin typeface="仿宋_GB2312" charset="0"/>
              </a:rPr>
              <a:t>struct</a:t>
            </a:r>
            <a:r>
              <a:rPr lang="en-US" altLang="zh-CN" kern="100" dirty="0">
                <a:latin typeface="仿宋_GB2312" charset="0"/>
              </a:rPr>
              <a:t> </a:t>
            </a:r>
            <a:r>
              <a:rPr lang="en-US" altLang="zh-CN" kern="100" dirty="0" err="1">
                <a:latin typeface="仿宋_GB2312" charset="0"/>
              </a:rPr>
              <a:t>skynet_message</a:t>
            </a:r>
            <a:r>
              <a:rPr lang="en-US" altLang="zh-CN" kern="100" dirty="0">
                <a:latin typeface="仿宋_GB2312" charset="0"/>
              </a:rPr>
              <a:t> *queue;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	</a:t>
            </a:r>
            <a:r>
              <a:rPr lang="en-US" altLang="zh-CN" kern="100" dirty="0" err="1">
                <a:latin typeface="仿宋_GB2312" charset="0"/>
              </a:rPr>
              <a:t>struct</a:t>
            </a:r>
            <a:r>
              <a:rPr lang="en-US" altLang="zh-CN" kern="100" dirty="0">
                <a:latin typeface="仿宋_GB2312" charset="0"/>
              </a:rPr>
              <a:t> </a:t>
            </a:r>
            <a:r>
              <a:rPr lang="en-US" altLang="zh-CN" kern="100" dirty="0" err="1">
                <a:latin typeface="仿宋_GB2312" charset="0"/>
              </a:rPr>
              <a:t>message_queue</a:t>
            </a:r>
            <a:r>
              <a:rPr lang="en-US" altLang="zh-CN" kern="100" dirty="0">
                <a:latin typeface="仿宋_GB2312" charset="0"/>
              </a:rPr>
              <a:t> *next;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};</a:t>
            </a:r>
            <a:endParaRPr lang="zh-CN" altLang="zh-CN" sz="1400" kern="100" dirty="0">
              <a:latin typeface="Times New Roman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81141" y="965450"/>
            <a:ext cx="6096000" cy="21698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 err="1">
                <a:latin typeface="仿宋_GB2312" charset="0"/>
              </a:rPr>
              <a:t>struct</a:t>
            </a:r>
            <a:r>
              <a:rPr lang="en-US" altLang="zh-CN" kern="100" dirty="0">
                <a:latin typeface="仿宋_GB2312" charset="0"/>
              </a:rPr>
              <a:t> </a:t>
            </a:r>
            <a:r>
              <a:rPr lang="en-US" altLang="zh-CN" kern="100" dirty="0" err="1">
                <a:latin typeface="仿宋_GB2312" charset="0"/>
              </a:rPr>
              <a:t>global_queue</a:t>
            </a:r>
            <a:r>
              <a:rPr lang="en-US" altLang="zh-CN" kern="100" dirty="0">
                <a:latin typeface="仿宋_GB2312" charset="0"/>
              </a:rPr>
              <a:t> {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	</a:t>
            </a:r>
            <a:r>
              <a:rPr lang="en-US" altLang="zh-CN" kern="100" dirty="0" err="1">
                <a:latin typeface="仿宋_GB2312" charset="0"/>
              </a:rPr>
              <a:t>struct</a:t>
            </a:r>
            <a:r>
              <a:rPr lang="en-US" altLang="zh-CN" kern="100" dirty="0">
                <a:latin typeface="仿宋_GB2312" charset="0"/>
              </a:rPr>
              <a:t> </a:t>
            </a:r>
            <a:r>
              <a:rPr lang="en-US" altLang="zh-CN" kern="100" dirty="0" err="1">
                <a:latin typeface="仿宋_GB2312" charset="0"/>
              </a:rPr>
              <a:t>message_queue</a:t>
            </a:r>
            <a:r>
              <a:rPr lang="en-US" altLang="zh-CN" kern="100" dirty="0">
                <a:latin typeface="仿宋_GB2312" charset="0"/>
              </a:rPr>
              <a:t> *head;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	</a:t>
            </a:r>
            <a:r>
              <a:rPr lang="en-US" altLang="zh-CN" kern="100" dirty="0" err="1">
                <a:latin typeface="仿宋_GB2312" charset="0"/>
              </a:rPr>
              <a:t>struct</a:t>
            </a:r>
            <a:r>
              <a:rPr lang="en-US" altLang="zh-CN" kern="100" dirty="0">
                <a:latin typeface="仿宋_GB2312" charset="0"/>
              </a:rPr>
              <a:t> </a:t>
            </a:r>
            <a:r>
              <a:rPr lang="en-US" altLang="zh-CN" kern="100" dirty="0" err="1">
                <a:latin typeface="仿宋_GB2312" charset="0"/>
              </a:rPr>
              <a:t>message_queue</a:t>
            </a:r>
            <a:r>
              <a:rPr lang="en-US" altLang="zh-CN" kern="100" dirty="0">
                <a:latin typeface="仿宋_GB2312" charset="0"/>
              </a:rPr>
              <a:t> *tail;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	</a:t>
            </a:r>
            <a:r>
              <a:rPr lang="en-US" altLang="zh-CN" kern="100" dirty="0" err="1">
                <a:latin typeface="仿宋_GB2312" charset="0"/>
              </a:rPr>
              <a:t>struct</a:t>
            </a:r>
            <a:r>
              <a:rPr lang="en-US" altLang="zh-CN" kern="100" dirty="0">
                <a:latin typeface="仿宋_GB2312" charset="0"/>
              </a:rPr>
              <a:t> spinlock lock;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}</a:t>
            </a:r>
            <a:endParaRPr lang="zh-CN" altLang="zh-CN" sz="1400" kern="100" dirty="0">
              <a:latin typeface="Times New Roman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338341" y="3319940"/>
            <a:ext cx="488929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整个</a:t>
            </a:r>
            <a:r>
              <a:rPr lang="en-US" altLang="zh-CN" kern="100" dirty="0" err="1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Skynet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框架维护的消息队列是一个二级结构，一个全局消息队列</a:t>
            </a:r>
            <a:r>
              <a:rPr lang="en-US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global message queue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和若干个局部消息队列</a:t>
            </a:r>
            <a:r>
              <a:rPr lang="en-US" altLang="zh-CN" kern="100" dirty="0" err="1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loacl</a:t>
            </a:r>
            <a:r>
              <a:rPr lang="en-US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 message queue,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全局队列由</a:t>
            </a:r>
            <a:r>
              <a:rPr lang="en-US" altLang="zh-CN" kern="100" dirty="0" err="1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Skynet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节点维护，局部消息队列由每个服务维护，也就是说每个服务拥有自己的私有消息队列</a:t>
            </a:r>
            <a:r>
              <a:rPr lang="zh-CN" altLang="zh-CN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 </a:t>
            </a:r>
            <a:r>
              <a:rPr lang="zh-CN" altLang="en-US" dirty="0" smtClean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。</a:t>
            </a:r>
            <a:endParaRPr lang="zh-CN" altLang="en-US" dirty="0">
              <a:solidFill>
                <a:srgbClr val="595959"/>
              </a:solidFill>
              <a:latin typeface="STFangsong" charset="-122"/>
              <a:ea typeface="STFangsong" charset="-122"/>
              <a:cs typeface="ST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106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9" t="19823" r="20664" b="268"/>
          <a:stretch/>
        </p:blipFill>
        <p:spPr>
          <a:xfrm>
            <a:off x="5342734" y="-8733"/>
            <a:ext cx="6849267" cy="684926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342733" y="0"/>
            <a:ext cx="6849267" cy="6858000"/>
          </a:xfrm>
          <a:prstGeom prst="rect">
            <a:avLst/>
          </a:prstGeom>
          <a:gradFill>
            <a:gsLst>
              <a:gs pos="0">
                <a:srgbClr val="3E7886">
                  <a:alpha val="99000"/>
                </a:srgbClr>
              </a:gs>
              <a:gs pos="100000">
                <a:srgbClr val="274B53">
                  <a:alpha val="90000"/>
                </a:srgbClr>
              </a:gs>
            </a:gsLst>
            <a:lin ang="5400000" scaled="1"/>
          </a:gradFill>
        </p:spPr>
        <p:txBody>
          <a:bodyPr wrap="square" rtlCol="0" anchor="ctr">
            <a:spAutoFit/>
          </a:bodyPr>
          <a:lstStyle/>
          <a:p>
            <a:pPr algn="ctr">
              <a:spcBef>
                <a:spcPct val="0"/>
              </a:spcBef>
            </a:pPr>
            <a:endParaRPr lang="zh-CN" altLang="en-US" sz="2000">
              <a:solidFill>
                <a:srgbClr val="222B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20"/>
          <p:cNvSpPr txBox="1">
            <a:spLocks noChangeArrowheads="1"/>
          </p:cNvSpPr>
          <p:nvPr/>
        </p:nvSpPr>
        <p:spPr bwMode="auto">
          <a:xfrm>
            <a:off x="1267055" y="2282233"/>
            <a:ext cx="246679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6000" b="1">
                <a:gradFill>
                  <a:gsLst>
                    <a:gs pos="0">
                      <a:srgbClr val="3E7886"/>
                    </a:gs>
                    <a:gs pos="100000">
                      <a:srgbClr val="2D57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3" name="文本框 20"/>
          <p:cNvSpPr txBox="1">
            <a:spLocks noChangeArrowheads="1"/>
          </p:cNvSpPr>
          <p:nvPr/>
        </p:nvSpPr>
        <p:spPr bwMode="auto">
          <a:xfrm>
            <a:off x="1001295" y="3297896"/>
            <a:ext cx="299206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000" b="1">
                <a:gradFill>
                  <a:gsLst>
                    <a:gs pos="0">
                      <a:srgbClr val="3E7886"/>
                    </a:gs>
                    <a:gs pos="100000">
                      <a:srgbClr val="2D5761"/>
                    </a:gs>
                  </a:gsLst>
                  <a:lin ang="5400000" scaled="1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CONTENTS</a:t>
            </a:r>
            <a:endParaRPr lang="zh-CN" altLang="en-US" sz="4000" b="1">
              <a:gradFill>
                <a:gsLst>
                  <a:gs pos="0">
                    <a:srgbClr val="3E7886"/>
                  </a:gs>
                  <a:gs pos="100000">
                    <a:srgbClr val="2D5761"/>
                  </a:gs>
                </a:gsLst>
                <a:lin ang="5400000" scaled="1"/>
              </a:gra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153150" y="525953"/>
            <a:ext cx="3230379" cy="584775"/>
            <a:chOff x="6153150" y="1581346"/>
            <a:chExt cx="3230379" cy="584775"/>
          </a:xfrm>
        </p:grpSpPr>
        <p:sp>
          <p:nvSpPr>
            <p:cNvPr id="10" name="文本框 20"/>
            <p:cNvSpPr txBox="1">
              <a:spLocks noChangeArrowheads="1"/>
            </p:cNvSpPr>
            <p:nvPr/>
          </p:nvSpPr>
          <p:spPr bwMode="auto">
            <a:xfrm>
              <a:off x="7445060" y="1581346"/>
              <a:ext cx="193846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3200" dirty="0" smtClean="0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引言</a:t>
              </a:r>
              <a:endParaRPr lang="zh-CN" altLang="en-US" sz="32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153150" y="1581346"/>
              <a:ext cx="14414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>
                  <a:solidFill>
                    <a:srgbClr val="FFFFFF"/>
                  </a:solidFill>
                </a:rPr>
                <a:t>PART 1</a:t>
              </a:r>
              <a:endParaRPr lang="zh-CN" altLang="en-US" sz="32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153150" y="1408499"/>
            <a:ext cx="4689474" cy="584775"/>
            <a:chOff x="6153150" y="2467102"/>
            <a:chExt cx="4689474" cy="584775"/>
          </a:xfrm>
        </p:grpSpPr>
        <p:sp>
          <p:nvSpPr>
            <p:cNvPr id="37" name="文本框 73"/>
            <p:cNvSpPr txBox="1">
              <a:spLocks noChangeArrowheads="1"/>
            </p:cNvSpPr>
            <p:nvPr/>
          </p:nvSpPr>
          <p:spPr bwMode="auto">
            <a:xfrm>
              <a:off x="7445059" y="2467102"/>
              <a:ext cx="3397565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3200" dirty="0" smtClean="0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发展历史</a:t>
              </a:r>
              <a:endParaRPr lang="zh-CN" altLang="en-US" sz="32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153150" y="2467102"/>
              <a:ext cx="14414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>
                  <a:solidFill>
                    <a:srgbClr val="FFFFFF"/>
                  </a:solidFill>
                </a:rPr>
                <a:t>PART 2</a:t>
              </a:r>
              <a:endParaRPr lang="zh-CN" altLang="en-US" sz="32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153150" y="2291045"/>
            <a:ext cx="5500939" cy="584775"/>
            <a:chOff x="6153150" y="3299464"/>
            <a:chExt cx="5500939" cy="584775"/>
          </a:xfrm>
        </p:grpSpPr>
        <p:sp>
          <p:nvSpPr>
            <p:cNvPr id="19" name="文本框 81"/>
            <p:cNvSpPr txBox="1">
              <a:spLocks noChangeArrowheads="1"/>
            </p:cNvSpPr>
            <p:nvPr/>
          </p:nvSpPr>
          <p:spPr bwMode="auto">
            <a:xfrm>
              <a:off x="7445060" y="3299464"/>
              <a:ext cx="420902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3200" dirty="0" smtClean="0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设计理念及关键概念</a:t>
              </a:r>
              <a:endParaRPr lang="zh-CN" altLang="en-US" sz="32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153150" y="3299464"/>
              <a:ext cx="14414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>
                  <a:solidFill>
                    <a:srgbClr val="FFFFFF"/>
                  </a:solidFill>
                </a:rPr>
                <a:t>PART 3</a:t>
              </a:r>
              <a:endParaRPr lang="zh-CN" altLang="en-US" sz="32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153149" y="3132674"/>
            <a:ext cx="5327750" cy="1077218"/>
            <a:chOff x="6153150" y="4150383"/>
            <a:chExt cx="4541833" cy="1077218"/>
          </a:xfrm>
        </p:grpSpPr>
        <p:sp>
          <p:nvSpPr>
            <p:cNvPr id="46" name="文本框 133"/>
            <p:cNvSpPr txBox="1">
              <a:spLocks noChangeArrowheads="1"/>
            </p:cNvSpPr>
            <p:nvPr/>
          </p:nvSpPr>
          <p:spPr bwMode="auto">
            <a:xfrm>
              <a:off x="7297418" y="4150383"/>
              <a:ext cx="3397565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3200" dirty="0" smtClean="0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部分核心代码剖析</a:t>
              </a:r>
              <a:endParaRPr lang="zh-CN" altLang="en-US" sz="32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153150" y="4191300"/>
              <a:ext cx="14414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>
                  <a:solidFill>
                    <a:srgbClr val="FFFFFF"/>
                  </a:solidFill>
                </a:rPr>
                <a:t>PART 4</a:t>
              </a:r>
              <a:endParaRPr lang="zh-CN" altLang="en-US" sz="32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153150" y="4056137"/>
            <a:ext cx="5500939" cy="584775"/>
            <a:chOff x="6153150" y="5111530"/>
            <a:chExt cx="5500939" cy="584775"/>
          </a:xfrm>
        </p:grpSpPr>
        <p:sp>
          <p:nvSpPr>
            <p:cNvPr id="55" name="文本框 119"/>
            <p:cNvSpPr txBox="1">
              <a:spLocks noChangeArrowheads="1"/>
            </p:cNvSpPr>
            <p:nvPr/>
          </p:nvSpPr>
          <p:spPr bwMode="auto">
            <a:xfrm>
              <a:off x="7445060" y="5111530"/>
              <a:ext cx="420902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3200" dirty="0" smtClean="0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应用现状及优缺点</a:t>
              </a:r>
              <a:endParaRPr lang="zh-CN" altLang="en-US" sz="32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153150" y="5111530"/>
              <a:ext cx="14414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rgbClr val="FFFFFF"/>
                  </a:solidFill>
                </a:rPr>
                <a:t>PART 5</a:t>
              </a:r>
              <a:endParaRPr lang="zh-CN" altLang="en-US" sz="32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8" name="等腰三角形 7"/>
          <p:cNvSpPr/>
          <p:nvPr/>
        </p:nvSpPr>
        <p:spPr>
          <a:xfrm flipV="1">
            <a:off x="2372054" y="4112629"/>
            <a:ext cx="250544" cy="215986"/>
          </a:xfrm>
          <a:prstGeom prst="triangle">
            <a:avLst/>
          </a:prstGeom>
          <a:gradFill>
            <a:gsLst>
              <a:gs pos="3000">
                <a:schemeClr val="bg2">
                  <a:lumMod val="1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13800000" scaled="0"/>
          </a:gradFill>
        </p:spPr>
        <p:txBody>
          <a:bodyPr wrap="square" rtlCol="0" anchor="ctr">
            <a:spAutoFit/>
          </a:bodyPr>
          <a:lstStyle/>
          <a:p>
            <a:pPr algn="ctr">
              <a:spcBef>
                <a:spcPct val="0"/>
              </a:spcBef>
            </a:pPr>
            <a:endParaRPr lang="zh-CN" altLang="en-US" sz="2000">
              <a:solidFill>
                <a:srgbClr val="222B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15"/>
          <p:cNvGrpSpPr/>
          <p:nvPr/>
        </p:nvGrpSpPr>
        <p:grpSpPr>
          <a:xfrm>
            <a:off x="6153149" y="4929019"/>
            <a:ext cx="5500939" cy="584775"/>
            <a:chOff x="6153150" y="5111530"/>
            <a:chExt cx="5500939" cy="584775"/>
          </a:xfrm>
        </p:grpSpPr>
        <p:sp>
          <p:nvSpPr>
            <p:cNvPr id="25" name="文本框 119"/>
            <p:cNvSpPr txBox="1">
              <a:spLocks noChangeArrowheads="1"/>
            </p:cNvSpPr>
            <p:nvPr/>
          </p:nvSpPr>
          <p:spPr bwMode="auto">
            <a:xfrm>
              <a:off x="7445060" y="5111530"/>
              <a:ext cx="420902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3200" dirty="0" smtClean="0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未来发展的展望</a:t>
              </a:r>
              <a:endParaRPr lang="zh-CN" altLang="en-US" sz="32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153150" y="5111530"/>
              <a:ext cx="14414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rgbClr val="FFFFFF"/>
                  </a:solidFill>
                </a:rPr>
                <a:t>PART </a:t>
              </a:r>
              <a:r>
                <a:rPr lang="en-US" altLang="zh-CN" sz="3200" b="1" dirty="0" smtClean="0">
                  <a:solidFill>
                    <a:srgbClr val="FFFFFF"/>
                  </a:solidFill>
                </a:rPr>
                <a:t>6</a:t>
              </a:r>
              <a:endParaRPr lang="zh-CN" altLang="en-US" sz="3200" b="1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469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4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nodeType="withEffect" p14:presetBounceEnd="48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 p14:presetBounceEnd="48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nodeType="withEffect" p14:presetBounceEnd="48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nodeType="withEffect" p14:presetBounceEnd="48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4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nodeType="withEffect" p14:presetBounceEnd="48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4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4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nodeType="withEffect" p14:presetBounceEnd="48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4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4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12" grpId="0"/>
          <p:bldP spid="13" grpId="0"/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12" grpId="0"/>
          <p:bldP spid="13" grpId="0"/>
          <p:bldP spid="8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589667" y="429919"/>
            <a:ext cx="3846900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 b="1" dirty="0" smtClean="0">
                <a:gradFill>
                  <a:gsLst>
                    <a:gs pos="1000">
                      <a:srgbClr val="3E7886"/>
                    </a:gs>
                    <a:gs pos="89000">
                      <a:srgbClr val="2D57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4.3</a:t>
            </a:r>
            <a:r>
              <a:rPr lang="zh-CN" altLang="en-US" sz="2400" b="1" dirty="0" smtClean="0">
                <a:gradFill>
                  <a:gsLst>
                    <a:gs pos="1000">
                      <a:srgbClr val="3E7886"/>
                    </a:gs>
                    <a:gs pos="89000">
                      <a:srgbClr val="2D57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相关数据结构的定义</a:t>
            </a:r>
            <a:endParaRPr lang="zh-CN" altLang="en-US" sz="2400" dirty="0">
              <a:gradFill>
                <a:gsLst>
                  <a:gs pos="1000">
                    <a:srgbClr val="3E7886"/>
                  </a:gs>
                  <a:gs pos="89000">
                    <a:srgbClr val="2D576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39712" y="965450"/>
            <a:ext cx="6096000" cy="54938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 err="1">
                <a:latin typeface="仿宋_GB2312" charset="0"/>
              </a:rPr>
              <a:t>struct</a:t>
            </a:r>
            <a:r>
              <a:rPr lang="en-US" altLang="zh-CN" kern="100" dirty="0">
                <a:latin typeface="仿宋_GB2312" charset="0"/>
              </a:rPr>
              <a:t> </a:t>
            </a:r>
            <a:r>
              <a:rPr lang="en-US" altLang="zh-CN" kern="100" dirty="0" err="1">
                <a:latin typeface="仿宋_GB2312" charset="0"/>
              </a:rPr>
              <a:t>message_queue</a:t>
            </a:r>
            <a:r>
              <a:rPr lang="en-US" altLang="zh-CN" kern="100" dirty="0">
                <a:latin typeface="仿宋_GB2312" charset="0"/>
              </a:rPr>
              <a:t> {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	</a:t>
            </a:r>
            <a:r>
              <a:rPr lang="en-US" altLang="zh-CN" kern="100" dirty="0" err="1">
                <a:latin typeface="仿宋_GB2312" charset="0"/>
              </a:rPr>
              <a:t>struct</a:t>
            </a:r>
            <a:r>
              <a:rPr lang="en-US" altLang="zh-CN" kern="100" dirty="0">
                <a:latin typeface="仿宋_GB2312" charset="0"/>
              </a:rPr>
              <a:t> spinlock lock;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	uint32_t handle;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	</a:t>
            </a:r>
            <a:r>
              <a:rPr lang="en-US" altLang="zh-CN" kern="100" dirty="0" err="1">
                <a:latin typeface="仿宋_GB2312" charset="0"/>
              </a:rPr>
              <a:t>int</a:t>
            </a:r>
            <a:r>
              <a:rPr lang="en-US" altLang="zh-CN" kern="100" dirty="0">
                <a:latin typeface="仿宋_GB2312" charset="0"/>
              </a:rPr>
              <a:t> cap;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	</a:t>
            </a:r>
            <a:r>
              <a:rPr lang="en-US" altLang="zh-CN" kern="100" dirty="0" err="1">
                <a:latin typeface="仿宋_GB2312" charset="0"/>
              </a:rPr>
              <a:t>int</a:t>
            </a:r>
            <a:r>
              <a:rPr lang="en-US" altLang="zh-CN" kern="100" dirty="0">
                <a:latin typeface="仿宋_GB2312" charset="0"/>
              </a:rPr>
              <a:t> head;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	</a:t>
            </a:r>
            <a:r>
              <a:rPr lang="en-US" altLang="zh-CN" kern="100" dirty="0" err="1">
                <a:latin typeface="仿宋_GB2312" charset="0"/>
              </a:rPr>
              <a:t>int</a:t>
            </a:r>
            <a:r>
              <a:rPr lang="en-US" altLang="zh-CN" kern="100" dirty="0">
                <a:latin typeface="仿宋_GB2312" charset="0"/>
              </a:rPr>
              <a:t> tail;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	</a:t>
            </a:r>
            <a:r>
              <a:rPr lang="en-US" altLang="zh-CN" kern="100" dirty="0" err="1">
                <a:latin typeface="仿宋_GB2312" charset="0"/>
              </a:rPr>
              <a:t>int</a:t>
            </a:r>
            <a:r>
              <a:rPr lang="en-US" altLang="zh-CN" kern="100" dirty="0">
                <a:latin typeface="仿宋_GB2312" charset="0"/>
              </a:rPr>
              <a:t> release;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	</a:t>
            </a:r>
            <a:r>
              <a:rPr lang="en-US" altLang="zh-CN" kern="100" dirty="0" err="1">
                <a:latin typeface="仿宋_GB2312" charset="0"/>
              </a:rPr>
              <a:t>int</a:t>
            </a:r>
            <a:r>
              <a:rPr lang="en-US" altLang="zh-CN" kern="100" dirty="0">
                <a:latin typeface="仿宋_GB2312" charset="0"/>
              </a:rPr>
              <a:t> </a:t>
            </a:r>
            <a:r>
              <a:rPr lang="en-US" altLang="zh-CN" kern="100" dirty="0" err="1">
                <a:latin typeface="仿宋_GB2312" charset="0"/>
              </a:rPr>
              <a:t>in_global</a:t>
            </a:r>
            <a:r>
              <a:rPr lang="en-US" altLang="zh-CN" kern="100" dirty="0">
                <a:latin typeface="仿宋_GB2312" charset="0"/>
              </a:rPr>
              <a:t>;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	</a:t>
            </a:r>
            <a:r>
              <a:rPr lang="en-US" altLang="zh-CN" kern="100" dirty="0" err="1">
                <a:latin typeface="仿宋_GB2312" charset="0"/>
              </a:rPr>
              <a:t>int</a:t>
            </a:r>
            <a:r>
              <a:rPr lang="en-US" altLang="zh-CN" kern="100" dirty="0">
                <a:latin typeface="仿宋_GB2312" charset="0"/>
              </a:rPr>
              <a:t> overload;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	</a:t>
            </a:r>
            <a:r>
              <a:rPr lang="en-US" altLang="zh-CN" kern="100" dirty="0" err="1">
                <a:latin typeface="仿宋_GB2312" charset="0"/>
              </a:rPr>
              <a:t>int</a:t>
            </a:r>
            <a:r>
              <a:rPr lang="en-US" altLang="zh-CN" kern="100" dirty="0">
                <a:latin typeface="仿宋_GB2312" charset="0"/>
              </a:rPr>
              <a:t> </a:t>
            </a:r>
            <a:r>
              <a:rPr lang="en-US" altLang="zh-CN" kern="100" dirty="0" err="1">
                <a:latin typeface="仿宋_GB2312" charset="0"/>
              </a:rPr>
              <a:t>overload_threshold</a:t>
            </a:r>
            <a:r>
              <a:rPr lang="en-US" altLang="zh-CN" kern="100" dirty="0">
                <a:latin typeface="仿宋_GB2312" charset="0"/>
              </a:rPr>
              <a:t>;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	</a:t>
            </a:r>
            <a:r>
              <a:rPr lang="en-US" altLang="zh-CN" kern="100" dirty="0" err="1">
                <a:latin typeface="仿宋_GB2312" charset="0"/>
              </a:rPr>
              <a:t>struct</a:t>
            </a:r>
            <a:r>
              <a:rPr lang="en-US" altLang="zh-CN" kern="100" dirty="0">
                <a:latin typeface="仿宋_GB2312" charset="0"/>
              </a:rPr>
              <a:t> </a:t>
            </a:r>
            <a:r>
              <a:rPr lang="en-US" altLang="zh-CN" kern="100" dirty="0" err="1">
                <a:latin typeface="仿宋_GB2312" charset="0"/>
              </a:rPr>
              <a:t>skynet_message</a:t>
            </a:r>
            <a:r>
              <a:rPr lang="en-US" altLang="zh-CN" kern="100" dirty="0">
                <a:latin typeface="仿宋_GB2312" charset="0"/>
              </a:rPr>
              <a:t> *queue;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	</a:t>
            </a:r>
            <a:r>
              <a:rPr lang="en-US" altLang="zh-CN" kern="100" dirty="0" err="1">
                <a:latin typeface="仿宋_GB2312" charset="0"/>
              </a:rPr>
              <a:t>struct</a:t>
            </a:r>
            <a:r>
              <a:rPr lang="en-US" altLang="zh-CN" kern="100" dirty="0">
                <a:latin typeface="仿宋_GB2312" charset="0"/>
              </a:rPr>
              <a:t> </a:t>
            </a:r>
            <a:r>
              <a:rPr lang="en-US" altLang="zh-CN" kern="100" dirty="0" err="1">
                <a:latin typeface="仿宋_GB2312" charset="0"/>
              </a:rPr>
              <a:t>message_queue</a:t>
            </a:r>
            <a:r>
              <a:rPr lang="en-US" altLang="zh-CN" kern="100" dirty="0">
                <a:latin typeface="仿宋_GB2312" charset="0"/>
              </a:rPr>
              <a:t> *next;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};</a:t>
            </a:r>
            <a:endParaRPr lang="zh-CN" altLang="zh-CN" sz="1400" kern="100" dirty="0">
              <a:latin typeface="Times New Roman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81141" y="965450"/>
            <a:ext cx="6096000" cy="21698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 err="1">
                <a:latin typeface="仿宋_GB2312" charset="0"/>
              </a:rPr>
              <a:t>struct</a:t>
            </a:r>
            <a:r>
              <a:rPr lang="en-US" altLang="zh-CN" kern="100" dirty="0">
                <a:latin typeface="仿宋_GB2312" charset="0"/>
              </a:rPr>
              <a:t> </a:t>
            </a:r>
            <a:r>
              <a:rPr lang="en-US" altLang="zh-CN" kern="100" dirty="0" err="1">
                <a:latin typeface="仿宋_GB2312" charset="0"/>
              </a:rPr>
              <a:t>global_queue</a:t>
            </a:r>
            <a:r>
              <a:rPr lang="en-US" altLang="zh-CN" kern="100" dirty="0">
                <a:latin typeface="仿宋_GB2312" charset="0"/>
              </a:rPr>
              <a:t> {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	</a:t>
            </a:r>
            <a:r>
              <a:rPr lang="en-US" altLang="zh-CN" kern="100" dirty="0" err="1">
                <a:latin typeface="仿宋_GB2312" charset="0"/>
              </a:rPr>
              <a:t>struct</a:t>
            </a:r>
            <a:r>
              <a:rPr lang="en-US" altLang="zh-CN" kern="100" dirty="0">
                <a:latin typeface="仿宋_GB2312" charset="0"/>
              </a:rPr>
              <a:t> </a:t>
            </a:r>
            <a:r>
              <a:rPr lang="en-US" altLang="zh-CN" kern="100" dirty="0" err="1">
                <a:latin typeface="仿宋_GB2312" charset="0"/>
              </a:rPr>
              <a:t>message_queue</a:t>
            </a:r>
            <a:r>
              <a:rPr lang="en-US" altLang="zh-CN" kern="100" dirty="0">
                <a:latin typeface="仿宋_GB2312" charset="0"/>
              </a:rPr>
              <a:t> *head;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	</a:t>
            </a:r>
            <a:r>
              <a:rPr lang="en-US" altLang="zh-CN" kern="100" dirty="0" err="1">
                <a:latin typeface="仿宋_GB2312" charset="0"/>
              </a:rPr>
              <a:t>struct</a:t>
            </a:r>
            <a:r>
              <a:rPr lang="en-US" altLang="zh-CN" kern="100" dirty="0">
                <a:latin typeface="仿宋_GB2312" charset="0"/>
              </a:rPr>
              <a:t> </a:t>
            </a:r>
            <a:r>
              <a:rPr lang="en-US" altLang="zh-CN" kern="100" dirty="0" err="1">
                <a:latin typeface="仿宋_GB2312" charset="0"/>
              </a:rPr>
              <a:t>message_queue</a:t>
            </a:r>
            <a:r>
              <a:rPr lang="en-US" altLang="zh-CN" kern="100" dirty="0">
                <a:latin typeface="仿宋_GB2312" charset="0"/>
              </a:rPr>
              <a:t> *tail;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	</a:t>
            </a:r>
            <a:r>
              <a:rPr lang="en-US" altLang="zh-CN" kern="100" dirty="0" err="1">
                <a:latin typeface="仿宋_GB2312" charset="0"/>
              </a:rPr>
              <a:t>struct</a:t>
            </a:r>
            <a:r>
              <a:rPr lang="en-US" altLang="zh-CN" kern="100" dirty="0">
                <a:latin typeface="仿宋_GB2312" charset="0"/>
              </a:rPr>
              <a:t> spinlock lock;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}</a:t>
            </a:r>
            <a:endParaRPr lang="zh-CN" altLang="zh-CN" sz="1400" kern="100" dirty="0">
              <a:latin typeface="Times New Roman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338341" y="3319940"/>
            <a:ext cx="488929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整个</a:t>
            </a:r>
            <a:r>
              <a:rPr lang="en-US" altLang="zh-CN" kern="100" dirty="0" err="1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Skynet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框架维护的消息队列是一个二级结构，一个全局消息队列</a:t>
            </a:r>
            <a:r>
              <a:rPr lang="en-US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global message queue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和若干个局部消息队列</a:t>
            </a:r>
            <a:r>
              <a:rPr lang="en-US" altLang="zh-CN" kern="100" dirty="0" err="1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loacl</a:t>
            </a:r>
            <a:r>
              <a:rPr lang="en-US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 message queue,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全局队列由</a:t>
            </a:r>
            <a:r>
              <a:rPr lang="en-US" altLang="zh-CN" kern="100" dirty="0" err="1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Skynet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节点维护，局部消息队列由每个服务维护，也就是说每个服务拥有自己的私有消息队列</a:t>
            </a:r>
            <a:r>
              <a:rPr lang="zh-CN" altLang="zh-CN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 </a:t>
            </a:r>
            <a:r>
              <a:rPr lang="zh-CN" altLang="en-US" dirty="0" smtClean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。</a:t>
            </a:r>
            <a:endParaRPr lang="zh-CN" altLang="en-US" dirty="0">
              <a:solidFill>
                <a:srgbClr val="595959"/>
              </a:solidFill>
              <a:latin typeface="STFangsong" charset="-122"/>
              <a:ea typeface="STFangsong" charset="-122"/>
              <a:cs typeface="ST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125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589667" y="429919"/>
            <a:ext cx="3846900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 b="1" dirty="0" smtClean="0">
                <a:gradFill>
                  <a:gsLst>
                    <a:gs pos="1000">
                      <a:srgbClr val="3E7886"/>
                    </a:gs>
                    <a:gs pos="89000">
                      <a:srgbClr val="2D57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4.3</a:t>
            </a:r>
            <a:r>
              <a:rPr lang="zh-CN" altLang="en-US" sz="2400" b="1" dirty="0" smtClean="0">
                <a:gradFill>
                  <a:gsLst>
                    <a:gs pos="1000">
                      <a:srgbClr val="3E7886"/>
                    </a:gs>
                    <a:gs pos="89000">
                      <a:srgbClr val="2D57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相关数据结构的定义</a:t>
            </a:r>
            <a:endParaRPr lang="zh-CN" altLang="en-US" sz="2400" dirty="0">
              <a:gradFill>
                <a:gsLst>
                  <a:gs pos="1000">
                    <a:srgbClr val="3E7886"/>
                  </a:gs>
                  <a:gs pos="89000">
                    <a:srgbClr val="2D576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79411" y="2334798"/>
            <a:ext cx="9899026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从定义中我们可以知道，</a:t>
            </a:r>
            <a:r>
              <a:rPr lang="en-US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local message queue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采用动态数组存储消息</a:t>
            </a:r>
            <a:r>
              <a:rPr lang="en-US" altLang="zh-CN" kern="100" dirty="0" err="1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skynet_message</a:t>
            </a:r>
            <a:r>
              <a:rPr lang="en-US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,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同时记录队列容量</a:t>
            </a:r>
            <a:r>
              <a:rPr lang="en-US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cap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、队首</a:t>
            </a:r>
            <a:r>
              <a:rPr lang="en-US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head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、队尾</a:t>
            </a:r>
            <a:r>
              <a:rPr lang="en-US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tail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、负载阈值、负载值、是否在全局队列中的标记</a:t>
            </a:r>
            <a:r>
              <a:rPr lang="en-US" altLang="zh-CN" kern="100" dirty="0" err="1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in_global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、所属服务对应的</a:t>
            </a:r>
            <a:r>
              <a:rPr lang="en-US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handle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；</a:t>
            </a:r>
            <a:r>
              <a:rPr lang="en-US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global message queue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采用单链表的方式存储</a:t>
            </a:r>
            <a:r>
              <a:rPr lang="en-US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local message queue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，维护一个队首和队尾指针。作为队列这种数据结构，自然支持基本的</a:t>
            </a:r>
            <a:r>
              <a:rPr lang="en-US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pop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、</a:t>
            </a:r>
            <a:r>
              <a:rPr lang="en-US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push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操作。此外，还包括必要的资源释放工作，支持基本的数据的修改和读取操作</a:t>
            </a:r>
            <a:r>
              <a:rPr lang="zh-CN" altLang="zh-CN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 </a:t>
            </a:r>
            <a:r>
              <a:rPr lang="zh-CN" altLang="en-US" dirty="0" smtClean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。</a:t>
            </a:r>
            <a:endParaRPr lang="zh-CN" altLang="en-US" dirty="0">
              <a:solidFill>
                <a:srgbClr val="595959"/>
              </a:solidFill>
              <a:latin typeface="STFangsong" charset="-122"/>
              <a:ea typeface="STFangsong" charset="-122"/>
              <a:cs typeface="ST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577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589667" y="429919"/>
            <a:ext cx="3846900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 b="1" dirty="0" smtClean="0">
                <a:gradFill>
                  <a:gsLst>
                    <a:gs pos="1000">
                      <a:srgbClr val="3E7886"/>
                    </a:gs>
                    <a:gs pos="89000">
                      <a:srgbClr val="2D57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4.3</a:t>
            </a:r>
            <a:r>
              <a:rPr lang="zh-CN" altLang="en-US" sz="2400" b="1" dirty="0" smtClean="0">
                <a:gradFill>
                  <a:gsLst>
                    <a:gs pos="1000">
                      <a:srgbClr val="3E7886"/>
                    </a:gs>
                    <a:gs pos="89000">
                      <a:srgbClr val="2D57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相关数据结构的定义</a:t>
            </a:r>
            <a:endParaRPr lang="zh-CN" altLang="en-US" sz="2400" dirty="0">
              <a:gradFill>
                <a:gsLst>
                  <a:gs pos="1000">
                    <a:srgbClr val="3E7886"/>
                  </a:gs>
                  <a:gs pos="89000">
                    <a:srgbClr val="2D576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09392" y="965450"/>
            <a:ext cx="5136575" cy="5216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void</a:t>
            </a:r>
            <a:endParaRPr lang="zh-CN" altLang="en-US" dirty="0" smtClean="0"/>
          </a:p>
          <a:p>
            <a:r>
              <a:rPr lang="en-US" altLang="zh-CN" dirty="0" err="1" smtClean="0"/>
              <a:t>skynet_mq_push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struct</a:t>
            </a:r>
            <a:r>
              <a:rPr lang="en-US" altLang="zh-CN" dirty="0" smtClean="0"/>
              <a:t> </a:t>
            </a:r>
            <a:r>
              <a:rPr lang="en-US" altLang="zh-CN" dirty="0" err="1"/>
              <a:t>message_queue</a:t>
            </a:r>
            <a:r>
              <a:rPr lang="en-US" altLang="zh-CN" dirty="0"/>
              <a:t> *q, </a:t>
            </a:r>
            <a:r>
              <a:rPr lang="en-US" altLang="zh-CN" dirty="0" err="1"/>
              <a:t>struct</a:t>
            </a:r>
            <a:r>
              <a:rPr lang="en-US" altLang="zh-CN" dirty="0"/>
              <a:t> </a:t>
            </a:r>
            <a:r>
              <a:rPr lang="en-US" altLang="zh-CN" dirty="0" err="1"/>
              <a:t>skynet_message</a:t>
            </a:r>
            <a:r>
              <a:rPr lang="en-US" altLang="zh-CN" dirty="0"/>
              <a:t> *message) {</a:t>
            </a:r>
            <a:endParaRPr lang="zh-CN" altLang="zh-CN" dirty="0"/>
          </a:p>
          <a:p>
            <a:r>
              <a:rPr lang="en-US" altLang="zh-CN" dirty="0"/>
              <a:t>    assert(message);</a:t>
            </a:r>
            <a:endParaRPr lang="zh-CN" altLang="zh-CN" dirty="0"/>
          </a:p>
          <a:p>
            <a:r>
              <a:rPr lang="en-US" altLang="zh-CN" dirty="0"/>
              <a:t>    SPIN_LOCK(q)</a:t>
            </a:r>
            <a:endParaRPr lang="zh-CN" altLang="zh-CN" dirty="0"/>
          </a:p>
          <a:p>
            <a:r>
              <a:rPr lang="en-US" altLang="zh-CN" dirty="0"/>
              <a:t>    q-&gt;queue[q-&gt;tail] = *message;</a:t>
            </a:r>
            <a:endParaRPr lang="zh-CN" altLang="zh-CN" dirty="0"/>
          </a:p>
          <a:p>
            <a:r>
              <a:rPr lang="en-US" altLang="zh-CN" dirty="0"/>
              <a:t>    if (++ q-&gt;tail &gt;= q-&gt;cap) {</a:t>
            </a:r>
            <a:endParaRPr lang="zh-CN" altLang="zh-CN" dirty="0"/>
          </a:p>
          <a:p>
            <a:r>
              <a:rPr lang="en-US" altLang="zh-CN" dirty="0"/>
              <a:t>        q-&gt;tail = 0;</a:t>
            </a:r>
            <a:endParaRPr lang="zh-CN" altLang="zh-CN" dirty="0"/>
          </a:p>
          <a:p>
            <a:r>
              <a:rPr lang="en-US" altLang="zh-CN" dirty="0"/>
              <a:t>    }</a:t>
            </a:r>
            <a:endParaRPr lang="zh-CN" altLang="zh-CN" dirty="0"/>
          </a:p>
          <a:p>
            <a:r>
              <a:rPr lang="en-US" altLang="zh-CN" dirty="0"/>
              <a:t>    //</a:t>
            </a:r>
            <a:r>
              <a:rPr lang="zh-CN" altLang="zh-CN" dirty="0"/>
              <a:t>如果队列满，则扩大队列大小为当前的</a:t>
            </a:r>
            <a:r>
              <a:rPr lang="en-US" altLang="zh-CN" dirty="0"/>
              <a:t>2</a:t>
            </a:r>
            <a:r>
              <a:rPr lang="zh-CN" altLang="zh-CN" dirty="0"/>
              <a:t>倍</a:t>
            </a:r>
          </a:p>
          <a:p>
            <a:r>
              <a:rPr lang="en-US" altLang="zh-CN" dirty="0"/>
              <a:t>    if (q-&gt;head == q-&gt;tail) {</a:t>
            </a:r>
            <a:endParaRPr lang="zh-CN" altLang="zh-CN" dirty="0"/>
          </a:p>
          <a:p>
            <a:r>
              <a:rPr lang="en-US" altLang="zh-CN" dirty="0"/>
              <a:t>        </a:t>
            </a:r>
            <a:r>
              <a:rPr lang="en-US" altLang="zh-CN" dirty="0" err="1"/>
              <a:t>expand_queue</a:t>
            </a:r>
            <a:r>
              <a:rPr lang="en-US" altLang="zh-CN" dirty="0"/>
              <a:t>(q);</a:t>
            </a:r>
            <a:endParaRPr lang="zh-CN" altLang="zh-CN" dirty="0"/>
          </a:p>
          <a:p>
            <a:r>
              <a:rPr lang="en-US" altLang="zh-CN" dirty="0"/>
              <a:t>    }</a:t>
            </a:r>
            <a:endParaRPr lang="zh-CN" altLang="zh-CN" dirty="0"/>
          </a:p>
          <a:p>
            <a:r>
              <a:rPr lang="en-US" altLang="zh-CN" dirty="0"/>
              <a:t>    if (q-&gt;</a:t>
            </a:r>
            <a:r>
              <a:rPr lang="en-US" altLang="zh-CN" dirty="0" err="1"/>
              <a:t>in_global</a:t>
            </a:r>
            <a:r>
              <a:rPr lang="en-US" altLang="zh-CN" dirty="0"/>
              <a:t> == 0) {</a:t>
            </a:r>
            <a:endParaRPr lang="zh-CN" altLang="zh-CN" dirty="0"/>
          </a:p>
          <a:p>
            <a:r>
              <a:rPr lang="en-US" altLang="zh-CN" dirty="0"/>
              <a:t>        q-&gt;</a:t>
            </a:r>
            <a:r>
              <a:rPr lang="en-US" altLang="zh-CN" dirty="0" err="1"/>
              <a:t>in_global</a:t>
            </a:r>
            <a:r>
              <a:rPr lang="en-US" altLang="zh-CN" dirty="0"/>
              <a:t> = MQ_IN_GLOBAL;</a:t>
            </a:r>
            <a:endParaRPr lang="zh-CN" altLang="zh-CN" dirty="0"/>
          </a:p>
          <a:p>
            <a:r>
              <a:rPr lang="en-US" altLang="zh-CN" dirty="0"/>
              <a:t>        </a:t>
            </a:r>
            <a:r>
              <a:rPr lang="en-US" altLang="zh-CN" dirty="0" err="1"/>
              <a:t>skynet_globalmq_push</a:t>
            </a:r>
            <a:r>
              <a:rPr lang="en-US" altLang="zh-CN" dirty="0"/>
              <a:t>(q);</a:t>
            </a:r>
            <a:endParaRPr lang="zh-CN" altLang="zh-CN" dirty="0"/>
          </a:p>
          <a:p>
            <a:r>
              <a:rPr lang="en-US" altLang="zh-CN" dirty="0"/>
              <a:t>    }</a:t>
            </a:r>
            <a:endParaRPr lang="zh-CN" altLang="zh-CN" dirty="0"/>
          </a:p>
          <a:p>
            <a:pPr indent="457200">
              <a:lnSpc>
                <a:spcPct val="150000"/>
              </a:lnSpc>
            </a:pPr>
            <a:endParaRPr lang="zh-CN" altLang="en-US" dirty="0">
              <a:solidFill>
                <a:srgbClr val="595959"/>
              </a:solidFill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565692" y="1145331"/>
            <a:ext cx="5031698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这段代码是服务消息队列的</a:t>
            </a:r>
            <a:r>
              <a:rPr lang="en-US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push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操作，首先把消息存到队列的尾部，如果这时队尾超过队列的容量，那么将队尾指向</a:t>
            </a:r>
            <a:r>
              <a:rPr lang="en-US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0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；如果这时队列满载，那么扩大队列容量为当前</a:t>
            </a:r>
            <a:r>
              <a:rPr lang="en-US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2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倍，如果服务消息队列不在全局队列中，那么将它</a:t>
            </a:r>
            <a:r>
              <a:rPr lang="en-US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push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到全局队列中。从这里我们可以发现，服务消息队列其实是一个循环队列，支持动态扩容。</a:t>
            </a:r>
            <a:r>
              <a:rPr lang="zh-CN" altLang="zh-CN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 </a:t>
            </a:r>
            <a:endParaRPr lang="zh-CN" altLang="en-US" dirty="0">
              <a:solidFill>
                <a:srgbClr val="595959"/>
              </a:solidFill>
              <a:latin typeface="STFangsong" charset="-122"/>
              <a:ea typeface="STFangsong" charset="-122"/>
              <a:cs typeface="ST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501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589667" y="429919"/>
            <a:ext cx="3846900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 b="1" dirty="0" smtClean="0">
                <a:gradFill>
                  <a:gsLst>
                    <a:gs pos="1000">
                      <a:srgbClr val="3E7886"/>
                    </a:gs>
                    <a:gs pos="89000">
                      <a:srgbClr val="2D57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4.3</a:t>
            </a:r>
            <a:r>
              <a:rPr lang="zh-CN" altLang="en-US" sz="2400" b="1" dirty="0" smtClean="0">
                <a:gradFill>
                  <a:gsLst>
                    <a:gs pos="1000">
                      <a:srgbClr val="3E7886"/>
                    </a:gs>
                    <a:gs pos="89000">
                      <a:srgbClr val="2D57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相关数据结构的定义</a:t>
            </a:r>
            <a:endParaRPr lang="zh-CN" altLang="en-US" sz="2400" dirty="0">
              <a:gradFill>
                <a:gsLst>
                  <a:gs pos="1000">
                    <a:srgbClr val="3E7886"/>
                  </a:gs>
                  <a:gs pos="89000">
                    <a:srgbClr val="2D576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09392" y="965450"/>
            <a:ext cx="5136575" cy="5216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//</a:t>
            </a:r>
            <a:r>
              <a:rPr lang="zh-CN" altLang="zh-CN" dirty="0"/>
              <a:t>扩大服务消息队列</a:t>
            </a:r>
          </a:p>
          <a:p>
            <a:r>
              <a:rPr lang="en-US" altLang="zh-CN" dirty="0"/>
              <a:t>static void</a:t>
            </a:r>
            <a:endParaRPr lang="zh-CN" altLang="zh-CN" dirty="0"/>
          </a:p>
          <a:p>
            <a:r>
              <a:rPr lang="en-US" altLang="zh-CN" dirty="0" err="1"/>
              <a:t>expand_queue</a:t>
            </a:r>
            <a:r>
              <a:rPr lang="en-US" altLang="zh-CN" dirty="0"/>
              <a:t>(</a:t>
            </a:r>
            <a:r>
              <a:rPr lang="en-US" altLang="zh-CN" dirty="0" err="1"/>
              <a:t>struct</a:t>
            </a:r>
            <a:r>
              <a:rPr lang="en-US" altLang="zh-CN" dirty="0"/>
              <a:t> </a:t>
            </a:r>
            <a:r>
              <a:rPr lang="en-US" altLang="zh-CN" dirty="0" err="1"/>
              <a:t>message_queue</a:t>
            </a:r>
            <a:r>
              <a:rPr lang="en-US" altLang="zh-CN" dirty="0"/>
              <a:t> *q) {</a:t>
            </a:r>
            <a:endParaRPr lang="zh-CN" altLang="zh-CN" dirty="0"/>
          </a:p>
          <a:p>
            <a:r>
              <a:rPr lang="en-US" altLang="zh-CN" dirty="0"/>
              <a:t>	</a:t>
            </a:r>
            <a:r>
              <a:rPr lang="en-US" altLang="zh-CN" dirty="0" err="1"/>
              <a:t>struct</a:t>
            </a:r>
            <a:r>
              <a:rPr lang="en-US" altLang="zh-CN" dirty="0"/>
              <a:t> </a:t>
            </a:r>
            <a:r>
              <a:rPr lang="en-US" altLang="zh-CN" dirty="0" err="1"/>
              <a:t>skynet_message</a:t>
            </a:r>
            <a:r>
              <a:rPr lang="en-US" altLang="zh-CN" dirty="0"/>
              <a:t> *</a:t>
            </a:r>
            <a:r>
              <a:rPr lang="en-US" altLang="zh-CN" dirty="0" err="1"/>
              <a:t>new_queue</a:t>
            </a:r>
            <a:r>
              <a:rPr lang="en-US" altLang="zh-CN" dirty="0"/>
              <a:t> = </a:t>
            </a:r>
            <a:r>
              <a:rPr lang="en-US" altLang="zh-CN" dirty="0" err="1"/>
              <a:t>skynet_malloc</a:t>
            </a:r>
            <a:r>
              <a:rPr lang="en-US" altLang="zh-CN" dirty="0"/>
              <a:t>(</a:t>
            </a:r>
            <a:r>
              <a:rPr lang="en-US" altLang="zh-CN" dirty="0" err="1"/>
              <a:t>sizeof</a:t>
            </a:r>
            <a:r>
              <a:rPr lang="en-US" altLang="zh-CN" dirty="0"/>
              <a:t>(</a:t>
            </a:r>
            <a:r>
              <a:rPr lang="en-US" altLang="zh-CN" dirty="0" err="1"/>
              <a:t>struct</a:t>
            </a:r>
            <a:r>
              <a:rPr lang="en-US" altLang="zh-CN" dirty="0"/>
              <a:t> </a:t>
            </a:r>
            <a:r>
              <a:rPr lang="en-US" altLang="zh-CN" dirty="0" err="1"/>
              <a:t>skynet_message</a:t>
            </a:r>
            <a:r>
              <a:rPr lang="en-US" altLang="zh-CN" dirty="0"/>
              <a:t>) * q-&gt;cap * 2);</a:t>
            </a:r>
            <a:endParaRPr lang="zh-CN" altLang="zh-CN" dirty="0"/>
          </a:p>
          <a:p>
            <a:r>
              <a:rPr lang="en-US" altLang="zh-CN" dirty="0"/>
              <a:t>	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i</a:t>
            </a:r>
            <a:r>
              <a:rPr lang="en-US" altLang="zh-CN" dirty="0"/>
              <a:t>;</a:t>
            </a:r>
            <a:endParaRPr lang="zh-CN" altLang="zh-CN" dirty="0"/>
          </a:p>
          <a:p>
            <a:r>
              <a:rPr lang="en-US" altLang="zh-CN" dirty="0"/>
              <a:t>	for (</a:t>
            </a:r>
            <a:r>
              <a:rPr lang="en-US" altLang="zh-CN" dirty="0" err="1"/>
              <a:t>i</a:t>
            </a:r>
            <a:r>
              <a:rPr lang="en-US" altLang="zh-CN" dirty="0"/>
              <a:t>=0;i&lt;q-&gt;</a:t>
            </a:r>
            <a:r>
              <a:rPr lang="en-US" altLang="zh-CN" dirty="0" err="1"/>
              <a:t>cap;i</a:t>
            </a:r>
            <a:r>
              <a:rPr lang="en-US" altLang="zh-CN" dirty="0"/>
              <a:t>++) {</a:t>
            </a:r>
            <a:endParaRPr lang="zh-CN" altLang="zh-CN" dirty="0"/>
          </a:p>
          <a:p>
            <a:r>
              <a:rPr lang="en-US" altLang="zh-CN" dirty="0"/>
              <a:t>		</a:t>
            </a:r>
            <a:r>
              <a:rPr lang="en-US" altLang="zh-CN" dirty="0" err="1"/>
              <a:t>new_queue</a:t>
            </a:r>
            <a:r>
              <a:rPr lang="en-US" altLang="zh-CN" dirty="0"/>
              <a:t>[</a:t>
            </a:r>
            <a:r>
              <a:rPr lang="en-US" altLang="zh-CN" dirty="0" err="1"/>
              <a:t>i</a:t>
            </a:r>
            <a:r>
              <a:rPr lang="en-US" altLang="zh-CN" dirty="0"/>
              <a:t>] = q-&gt;queue[(q-&gt;head + </a:t>
            </a:r>
            <a:r>
              <a:rPr lang="en-US" altLang="zh-CN" dirty="0" err="1"/>
              <a:t>i</a:t>
            </a:r>
            <a:r>
              <a:rPr lang="en-US" altLang="zh-CN" dirty="0"/>
              <a:t>) % q-&gt;cap];</a:t>
            </a:r>
            <a:endParaRPr lang="zh-CN" altLang="zh-CN" dirty="0"/>
          </a:p>
          <a:p>
            <a:r>
              <a:rPr lang="en-US" altLang="zh-CN" dirty="0"/>
              <a:t>	}</a:t>
            </a:r>
            <a:endParaRPr lang="zh-CN" altLang="zh-CN" dirty="0"/>
          </a:p>
          <a:p>
            <a:r>
              <a:rPr lang="en-US" altLang="zh-CN" dirty="0"/>
              <a:t>	q-&gt;head = 0;</a:t>
            </a:r>
            <a:endParaRPr lang="zh-CN" altLang="zh-CN" dirty="0"/>
          </a:p>
          <a:p>
            <a:r>
              <a:rPr lang="en-US" altLang="zh-CN" dirty="0"/>
              <a:t>	q-&gt;tail = q-&gt;cap;</a:t>
            </a:r>
            <a:endParaRPr lang="zh-CN" altLang="zh-CN" dirty="0"/>
          </a:p>
          <a:p>
            <a:r>
              <a:rPr lang="en-US" altLang="zh-CN" dirty="0"/>
              <a:t>	q-&gt;cap *= 2;</a:t>
            </a:r>
            <a:endParaRPr lang="zh-CN" altLang="zh-CN" dirty="0"/>
          </a:p>
          <a:p>
            <a:r>
              <a:rPr lang="en-US" altLang="zh-CN" dirty="0"/>
              <a:t>	</a:t>
            </a:r>
            <a:r>
              <a:rPr lang="en-US" altLang="zh-CN" dirty="0" err="1"/>
              <a:t>skynet_free</a:t>
            </a:r>
            <a:r>
              <a:rPr lang="en-US" altLang="zh-CN" dirty="0"/>
              <a:t>(q-&gt;queue);</a:t>
            </a:r>
            <a:endParaRPr lang="zh-CN" altLang="zh-CN" dirty="0"/>
          </a:p>
          <a:p>
            <a:r>
              <a:rPr lang="en-US" altLang="zh-CN" dirty="0"/>
              <a:t>	q-&gt;queue = </a:t>
            </a:r>
            <a:r>
              <a:rPr lang="en-US" altLang="zh-CN" dirty="0" err="1"/>
              <a:t>new_queue</a:t>
            </a:r>
            <a:r>
              <a:rPr lang="en-US" altLang="zh-CN" dirty="0"/>
              <a:t>;</a:t>
            </a:r>
            <a:endParaRPr lang="zh-CN" altLang="zh-CN" dirty="0"/>
          </a:p>
          <a:p>
            <a:r>
              <a:rPr lang="en-US" altLang="zh-CN" dirty="0"/>
              <a:t>}</a:t>
            </a:r>
            <a:endParaRPr lang="zh-CN" altLang="zh-CN" dirty="0"/>
          </a:p>
          <a:p>
            <a:pPr indent="457200">
              <a:lnSpc>
                <a:spcPct val="150000"/>
              </a:lnSpc>
            </a:pPr>
            <a:endParaRPr lang="zh-CN" altLang="en-US" dirty="0">
              <a:solidFill>
                <a:srgbClr val="595959"/>
              </a:solidFill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565692" y="965450"/>
            <a:ext cx="503169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zh-CN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扩容代码很简单，重新申请</a:t>
            </a:r>
            <a:r>
              <a:rPr lang="en-US" altLang="zh-CN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2</a:t>
            </a:r>
            <a:r>
              <a:rPr lang="zh-CN" altLang="zh-CN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倍于原来大小的内存空间，把原来的数据拷贝到新分配的空间，修改相关字段，释放原来的内存空间。</a:t>
            </a:r>
          </a:p>
        </p:txBody>
      </p:sp>
    </p:spTree>
    <p:extLst>
      <p:ext uri="{BB962C8B-B14F-4D97-AF65-F5344CB8AC3E}">
        <p14:creationId xmlns:p14="http://schemas.microsoft.com/office/powerpoint/2010/main" val="123954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589667" y="429919"/>
            <a:ext cx="3846900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 b="1" dirty="0" smtClean="0">
                <a:gradFill>
                  <a:gsLst>
                    <a:gs pos="1000">
                      <a:srgbClr val="3E7886"/>
                    </a:gs>
                    <a:gs pos="89000">
                      <a:srgbClr val="2D57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4.3</a:t>
            </a:r>
            <a:r>
              <a:rPr lang="zh-CN" altLang="en-US" sz="2400" b="1" dirty="0" smtClean="0">
                <a:gradFill>
                  <a:gsLst>
                    <a:gs pos="1000">
                      <a:srgbClr val="3E7886"/>
                    </a:gs>
                    <a:gs pos="89000">
                      <a:srgbClr val="2D57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相关数据结构的定义</a:t>
            </a:r>
            <a:endParaRPr lang="zh-CN" altLang="en-US" sz="2400" dirty="0">
              <a:gradFill>
                <a:gsLst>
                  <a:gs pos="1000">
                    <a:srgbClr val="3E7886"/>
                  </a:gs>
                  <a:gs pos="89000">
                    <a:srgbClr val="2D576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701259" y="948690"/>
            <a:ext cx="6096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// reserve high 8 bits for remote id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#define HANDLE_MASK 0xffffff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#define HANDLE_REMOTE_SHIFT 24</a:t>
            </a:r>
            <a:endParaRPr lang="zh-CN" altLang="zh-CN" sz="1400" kern="100" dirty="0">
              <a:latin typeface="Times New Roman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8494" y="948690"/>
            <a:ext cx="7312702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 err="1">
                <a:latin typeface="仿宋_GB2312" charset="0"/>
              </a:rPr>
              <a:t>struct</a:t>
            </a:r>
            <a:r>
              <a:rPr lang="en-US" altLang="zh-CN" kern="100" dirty="0">
                <a:latin typeface="仿宋_GB2312" charset="0"/>
              </a:rPr>
              <a:t> </a:t>
            </a:r>
            <a:r>
              <a:rPr lang="en-US" altLang="zh-CN" kern="100" dirty="0" err="1">
                <a:latin typeface="仿宋_GB2312" charset="0"/>
              </a:rPr>
              <a:t>handle_name</a:t>
            </a:r>
            <a:r>
              <a:rPr lang="en-US" altLang="zh-CN" kern="100" dirty="0">
                <a:latin typeface="仿宋_GB2312" charset="0"/>
              </a:rPr>
              <a:t> {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	char * name;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	uint32_t handle;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}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 err="1">
                <a:latin typeface="仿宋_GB2312" charset="0"/>
              </a:rPr>
              <a:t>struct</a:t>
            </a:r>
            <a:r>
              <a:rPr lang="en-US" altLang="zh-CN" kern="100" dirty="0">
                <a:latin typeface="仿宋_GB2312" charset="0"/>
              </a:rPr>
              <a:t> </a:t>
            </a:r>
            <a:r>
              <a:rPr lang="en-US" altLang="zh-CN" kern="100" dirty="0" err="1">
                <a:latin typeface="仿宋_GB2312" charset="0"/>
              </a:rPr>
              <a:t>handle_storage</a:t>
            </a:r>
            <a:r>
              <a:rPr lang="en-US" altLang="zh-CN" kern="100" dirty="0">
                <a:latin typeface="仿宋_GB2312" charset="0"/>
              </a:rPr>
              <a:t> {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	</a:t>
            </a:r>
            <a:r>
              <a:rPr lang="en-US" altLang="zh-CN" kern="100" dirty="0" err="1">
                <a:latin typeface="仿宋_GB2312" charset="0"/>
              </a:rPr>
              <a:t>struct</a:t>
            </a:r>
            <a:r>
              <a:rPr lang="en-US" altLang="zh-CN" kern="100" dirty="0">
                <a:latin typeface="仿宋_GB2312" charset="0"/>
              </a:rPr>
              <a:t> </a:t>
            </a:r>
            <a:r>
              <a:rPr lang="en-US" altLang="zh-CN" kern="100" dirty="0" err="1">
                <a:latin typeface="仿宋_GB2312" charset="0"/>
              </a:rPr>
              <a:t>rwlock</a:t>
            </a:r>
            <a:r>
              <a:rPr lang="en-US" altLang="zh-CN" kern="100" dirty="0">
                <a:latin typeface="仿宋_GB2312" charset="0"/>
              </a:rPr>
              <a:t> lock;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	uint32_t harbor;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	uint32_t </a:t>
            </a:r>
            <a:r>
              <a:rPr lang="en-US" altLang="zh-CN" kern="100" dirty="0" err="1">
                <a:latin typeface="仿宋_GB2312" charset="0"/>
              </a:rPr>
              <a:t>handle_index</a:t>
            </a:r>
            <a:r>
              <a:rPr lang="en-US" altLang="zh-CN" kern="100" dirty="0">
                <a:latin typeface="仿宋_GB2312" charset="0"/>
              </a:rPr>
              <a:t>;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	</a:t>
            </a:r>
            <a:r>
              <a:rPr lang="en-US" altLang="zh-CN" kern="100" dirty="0" err="1">
                <a:latin typeface="仿宋_GB2312" charset="0"/>
              </a:rPr>
              <a:t>int</a:t>
            </a:r>
            <a:r>
              <a:rPr lang="en-US" altLang="zh-CN" kern="100" dirty="0">
                <a:latin typeface="仿宋_GB2312" charset="0"/>
              </a:rPr>
              <a:t> </a:t>
            </a:r>
            <a:r>
              <a:rPr lang="en-US" altLang="zh-CN" kern="100" dirty="0" err="1">
                <a:latin typeface="仿宋_GB2312" charset="0"/>
              </a:rPr>
              <a:t>slot_size</a:t>
            </a:r>
            <a:r>
              <a:rPr lang="en-US" altLang="zh-CN" kern="100" dirty="0">
                <a:latin typeface="仿宋_GB2312" charset="0"/>
              </a:rPr>
              <a:t>;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   </a:t>
            </a:r>
            <a:r>
              <a:rPr lang="en-US" altLang="zh-CN" kern="100" dirty="0" err="1">
                <a:latin typeface="仿宋_GB2312" charset="0"/>
              </a:rPr>
              <a:t>struct</a:t>
            </a:r>
            <a:r>
              <a:rPr lang="en-US" altLang="zh-CN" kern="100" dirty="0">
                <a:latin typeface="仿宋_GB2312" charset="0"/>
              </a:rPr>
              <a:t> </a:t>
            </a:r>
            <a:r>
              <a:rPr lang="en-US" altLang="zh-CN" kern="100" dirty="0" err="1">
                <a:latin typeface="仿宋_GB2312" charset="0"/>
              </a:rPr>
              <a:t>skynet_context</a:t>
            </a:r>
            <a:r>
              <a:rPr lang="en-US" altLang="zh-CN" kern="100" dirty="0">
                <a:latin typeface="仿宋_GB2312" charset="0"/>
              </a:rPr>
              <a:t> ** slot;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	</a:t>
            </a:r>
            <a:r>
              <a:rPr lang="en-US" altLang="zh-CN" kern="100" dirty="0" err="1">
                <a:latin typeface="仿宋_GB2312" charset="0"/>
              </a:rPr>
              <a:t>int</a:t>
            </a:r>
            <a:r>
              <a:rPr lang="en-US" altLang="zh-CN" kern="100" dirty="0">
                <a:latin typeface="仿宋_GB2312" charset="0"/>
              </a:rPr>
              <a:t> </a:t>
            </a:r>
            <a:r>
              <a:rPr lang="en-US" altLang="zh-CN" kern="100" dirty="0" err="1">
                <a:latin typeface="仿宋_GB2312" charset="0"/>
              </a:rPr>
              <a:t>name_cap</a:t>
            </a:r>
            <a:r>
              <a:rPr lang="en-US" altLang="zh-CN" kern="100" dirty="0">
                <a:latin typeface="仿宋_GB2312" charset="0"/>
              </a:rPr>
              <a:t>;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	</a:t>
            </a:r>
            <a:r>
              <a:rPr lang="en-US" altLang="zh-CN" kern="100" dirty="0" err="1">
                <a:latin typeface="仿宋_GB2312" charset="0"/>
              </a:rPr>
              <a:t>int</a:t>
            </a:r>
            <a:r>
              <a:rPr lang="en-US" altLang="zh-CN" kern="100" dirty="0">
                <a:latin typeface="仿宋_GB2312" charset="0"/>
              </a:rPr>
              <a:t> </a:t>
            </a:r>
            <a:r>
              <a:rPr lang="en-US" altLang="zh-CN" kern="100" dirty="0" err="1">
                <a:latin typeface="仿宋_GB2312" charset="0"/>
              </a:rPr>
              <a:t>name_count</a:t>
            </a:r>
            <a:r>
              <a:rPr lang="en-US" altLang="zh-CN" kern="100" dirty="0">
                <a:latin typeface="仿宋_GB2312" charset="0"/>
              </a:rPr>
              <a:t>;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	</a:t>
            </a:r>
            <a:r>
              <a:rPr lang="en-US" altLang="zh-CN" kern="100" dirty="0" err="1">
                <a:latin typeface="仿宋_GB2312" charset="0"/>
              </a:rPr>
              <a:t>struct</a:t>
            </a:r>
            <a:r>
              <a:rPr lang="en-US" altLang="zh-CN" kern="100" dirty="0">
                <a:latin typeface="仿宋_GB2312" charset="0"/>
              </a:rPr>
              <a:t> </a:t>
            </a:r>
            <a:r>
              <a:rPr lang="en-US" altLang="zh-CN" kern="100" dirty="0" err="1">
                <a:latin typeface="仿宋_GB2312" charset="0"/>
              </a:rPr>
              <a:t>handle_name</a:t>
            </a:r>
            <a:r>
              <a:rPr lang="en-US" altLang="zh-CN" kern="100" dirty="0">
                <a:latin typeface="仿宋_GB2312" charset="0"/>
              </a:rPr>
              <a:t> *</a:t>
            </a:r>
            <a:r>
              <a:rPr lang="en-US" altLang="zh-CN" kern="100" dirty="0" smtClean="0">
                <a:latin typeface="仿宋_GB2312" charset="0"/>
              </a:rPr>
              <a:t>name;</a:t>
            </a:r>
            <a:endParaRPr lang="zh-CN" altLang="en-US" kern="100" dirty="0" smtClean="0">
              <a:latin typeface="仿宋_GB2312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 smtClean="0">
                <a:latin typeface="仿宋_GB2312" charset="0"/>
              </a:rPr>
              <a:t>};</a:t>
            </a:r>
            <a:endParaRPr lang="zh-CN" altLang="zh-CN" sz="1400" kern="100" dirty="0">
              <a:latin typeface="Times New Roman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05994" y="2287518"/>
            <a:ext cx="461197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结合两个宏定义和注释，我们可以知道</a:t>
            </a:r>
            <a:r>
              <a:rPr lang="en-US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handle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是用</a:t>
            </a:r>
            <a:r>
              <a:rPr lang="en-US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32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位正整数表示，其中高</a:t>
            </a:r>
            <a:r>
              <a:rPr lang="en-US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8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位用来表示远程节点的</a:t>
            </a:r>
            <a:r>
              <a:rPr lang="en-US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id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，也就是</a:t>
            </a:r>
            <a:r>
              <a:rPr lang="en-US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harbor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，所以一个</a:t>
            </a:r>
            <a:r>
              <a:rPr lang="en-US" altLang="zh-CN" kern="100" dirty="0" err="1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Skynet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节点最多只能有</a:t>
            </a:r>
            <a:r>
              <a:rPr lang="en-US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16M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个服务。</a:t>
            </a:r>
            <a:endParaRPr lang="zh-CN" altLang="zh-CN" sz="1400" kern="100" dirty="0">
              <a:solidFill>
                <a:srgbClr val="595959"/>
              </a:solidFill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89194" y="4088010"/>
            <a:ext cx="472877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所有</a:t>
            </a:r>
            <a:r>
              <a:rPr lang="en-US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handle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保存在</a:t>
            </a:r>
            <a:r>
              <a:rPr lang="en-US" altLang="zh-CN" kern="100" dirty="0" err="1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handle_storage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中，以</a:t>
            </a:r>
            <a:r>
              <a:rPr lang="en-US" altLang="zh-CN" kern="100" dirty="0" err="1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handle_name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的形式，即</a:t>
            </a:r>
            <a:r>
              <a:rPr lang="en-US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handle-name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对的形式。</a:t>
            </a:r>
            <a:r>
              <a:rPr lang="en-US" altLang="zh-CN" kern="100" dirty="0" err="1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handle_storage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同时还记录了</a:t>
            </a:r>
            <a:r>
              <a:rPr lang="en-US" altLang="zh-CN" kern="100" dirty="0" err="1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handle_name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的容量、个数，对应的</a:t>
            </a:r>
            <a:r>
              <a:rPr lang="en-US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harbor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，所有的</a:t>
            </a:r>
            <a:r>
              <a:rPr lang="en-US" altLang="zh-CN" kern="100" dirty="0" err="1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skynet_context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（简单理解就是服务对应的上下文，后面详细介绍）。</a:t>
            </a:r>
            <a:r>
              <a:rPr lang="zh-CN" altLang="zh-CN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 </a:t>
            </a:r>
            <a:endParaRPr lang="zh-CN" altLang="en-US" dirty="0">
              <a:solidFill>
                <a:srgbClr val="595959"/>
              </a:solidFill>
              <a:latin typeface="STFangsong" charset="-122"/>
              <a:ea typeface="STFangsong" charset="-122"/>
              <a:cs typeface="ST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5331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589667" y="429919"/>
            <a:ext cx="3846900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 b="1" dirty="0" smtClean="0">
                <a:gradFill>
                  <a:gsLst>
                    <a:gs pos="1000">
                      <a:srgbClr val="3E7886"/>
                    </a:gs>
                    <a:gs pos="89000">
                      <a:srgbClr val="2D57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4.3</a:t>
            </a:r>
            <a:r>
              <a:rPr lang="zh-CN" altLang="en-US" sz="2400" b="1" dirty="0" smtClean="0">
                <a:gradFill>
                  <a:gsLst>
                    <a:gs pos="1000">
                      <a:srgbClr val="3E7886"/>
                    </a:gs>
                    <a:gs pos="89000">
                      <a:srgbClr val="2D57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相关数据结构的定义</a:t>
            </a:r>
            <a:endParaRPr lang="zh-CN" altLang="en-US" sz="2400" dirty="0">
              <a:gradFill>
                <a:gsLst>
                  <a:gs pos="1000">
                    <a:srgbClr val="3E7886"/>
                  </a:gs>
                  <a:gs pos="89000">
                    <a:srgbClr val="2D576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701259" y="948690"/>
            <a:ext cx="6096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// reserve high 8 bits for remote id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#define HANDLE_MASK 0xffffff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#define HANDLE_REMOTE_SHIFT 24</a:t>
            </a:r>
            <a:endParaRPr lang="zh-CN" altLang="zh-CN" sz="1400" kern="100" dirty="0">
              <a:latin typeface="Times New Roman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8494" y="948690"/>
            <a:ext cx="7312702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 err="1">
                <a:latin typeface="仿宋_GB2312" charset="0"/>
              </a:rPr>
              <a:t>struct</a:t>
            </a:r>
            <a:r>
              <a:rPr lang="en-US" altLang="zh-CN" kern="100" dirty="0">
                <a:latin typeface="仿宋_GB2312" charset="0"/>
              </a:rPr>
              <a:t> </a:t>
            </a:r>
            <a:r>
              <a:rPr lang="en-US" altLang="zh-CN" kern="100" dirty="0" err="1">
                <a:latin typeface="仿宋_GB2312" charset="0"/>
              </a:rPr>
              <a:t>handle_name</a:t>
            </a:r>
            <a:r>
              <a:rPr lang="en-US" altLang="zh-CN" kern="100" dirty="0">
                <a:latin typeface="仿宋_GB2312" charset="0"/>
              </a:rPr>
              <a:t> {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	char * name;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	uint32_t handle;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}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 err="1">
                <a:latin typeface="仿宋_GB2312" charset="0"/>
              </a:rPr>
              <a:t>struct</a:t>
            </a:r>
            <a:r>
              <a:rPr lang="en-US" altLang="zh-CN" kern="100" dirty="0">
                <a:latin typeface="仿宋_GB2312" charset="0"/>
              </a:rPr>
              <a:t> </a:t>
            </a:r>
            <a:r>
              <a:rPr lang="en-US" altLang="zh-CN" kern="100" dirty="0" err="1">
                <a:latin typeface="仿宋_GB2312" charset="0"/>
              </a:rPr>
              <a:t>handle_storage</a:t>
            </a:r>
            <a:r>
              <a:rPr lang="en-US" altLang="zh-CN" kern="100" dirty="0">
                <a:latin typeface="仿宋_GB2312" charset="0"/>
              </a:rPr>
              <a:t> {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	</a:t>
            </a:r>
            <a:r>
              <a:rPr lang="en-US" altLang="zh-CN" kern="100" dirty="0" err="1">
                <a:latin typeface="仿宋_GB2312" charset="0"/>
              </a:rPr>
              <a:t>struct</a:t>
            </a:r>
            <a:r>
              <a:rPr lang="en-US" altLang="zh-CN" kern="100" dirty="0">
                <a:latin typeface="仿宋_GB2312" charset="0"/>
              </a:rPr>
              <a:t> </a:t>
            </a:r>
            <a:r>
              <a:rPr lang="en-US" altLang="zh-CN" kern="100" dirty="0" err="1">
                <a:latin typeface="仿宋_GB2312" charset="0"/>
              </a:rPr>
              <a:t>rwlock</a:t>
            </a:r>
            <a:r>
              <a:rPr lang="en-US" altLang="zh-CN" kern="100" dirty="0">
                <a:latin typeface="仿宋_GB2312" charset="0"/>
              </a:rPr>
              <a:t> lock;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	uint32_t harbor;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	uint32_t </a:t>
            </a:r>
            <a:r>
              <a:rPr lang="en-US" altLang="zh-CN" kern="100" dirty="0" err="1">
                <a:latin typeface="仿宋_GB2312" charset="0"/>
              </a:rPr>
              <a:t>handle_index</a:t>
            </a:r>
            <a:r>
              <a:rPr lang="en-US" altLang="zh-CN" kern="100" dirty="0">
                <a:latin typeface="仿宋_GB2312" charset="0"/>
              </a:rPr>
              <a:t>;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	</a:t>
            </a:r>
            <a:r>
              <a:rPr lang="en-US" altLang="zh-CN" kern="100" dirty="0" err="1">
                <a:latin typeface="仿宋_GB2312" charset="0"/>
              </a:rPr>
              <a:t>int</a:t>
            </a:r>
            <a:r>
              <a:rPr lang="en-US" altLang="zh-CN" kern="100" dirty="0">
                <a:latin typeface="仿宋_GB2312" charset="0"/>
              </a:rPr>
              <a:t> </a:t>
            </a:r>
            <a:r>
              <a:rPr lang="en-US" altLang="zh-CN" kern="100" dirty="0" err="1">
                <a:latin typeface="仿宋_GB2312" charset="0"/>
              </a:rPr>
              <a:t>slot_size</a:t>
            </a:r>
            <a:r>
              <a:rPr lang="en-US" altLang="zh-CN" kern="100" dirty="0">
                <a:latin typeface="仿宋_GB2312" charset="0"/>
              </a:rPr>
              <a:t>;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   </a:t>
            </a:r>
            <a:r>
              <a:rPr lang="en-US" altLang="zh-CN" kern="100" dirty="0" err="1">
                <a:latin typeface="仿宋_GB2312" charset="0"/>
              </a:rPr>
              <a:t>struct</a:t>
            </a:r>
            <a:r>
              <a:rPr lang="en-US" altLang="zh-CN" kern="100" dirty="0">
                <a:latin typeface="仿宋_GB2312" charset="0"/>
              </a:rPr>
              <a:t> </a:t>
            </a:r>
            <a:r>
              <a:rPr lang="en-US" altLang="zh-CN" kern="100" dirty="0" err="1">
                <a:latin typeface="仿宋_GB2312" charset="0"/>
              </a:rPr>
              <a:t>skynet_context</a:t>
            </a:r>
            <a:r>
              <a:rPr lang="en-US" altLang="zh-CN" kern="100" dirty="0">
                <a:latin typeface="仿宋_GB2312" charset="0"/>
              </a:rPr>
              <a:t> ** slot;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	</a:t>
            </a:r>
            <a:r>
              <a:rPr lang="en-US" altLang="zh-CN" kern="100" dirty="0" err="1">
                <a:latin typeface="仿宋_GB2312" charset="0"/>
              </a:rPr>
              <a:t>int</a:t>
            </a:r>
            <a:r>
              <a:rPr lang="en-US" altLang="zh-CN" kern="100" dirty="0">
                <a:latin typeface="仿宋_GB2312" charset="0"/>
              </a:rPr>
              <a:t> </a:t>
            </a:r>
            <a:r>
              <a:rPr lang="en-US" altLang="zh-CN" kern="100" dirty="0" err="1">
                <a:latin typeface="仿宋_GB2312" charset="0"/>
              </a:rPr>
              <a:t>name_cap</a:t>
            </a:r>
            <a:r>
              <a:rPr lang="en-US" altLang="zh-CN" kern="100" dirty="0">
                <a:latin typeface="仿宋_GB2312" charset="0"/>
              </a:rPr>
              <a:t>;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	</a:t>
            </a:r>
            <a:r>
              <a:rPr lang="en-US" altLang="zh-CN" kern="100" dirty="0" err="1">
                <a:latin typeface="仿宋_GB2312" charset="0"/>
              </a:rPr>
              <a:t>int</a:t>
            </a:r>
            <a:r>
              <a:rPr lang="en-US" altLang="zh-CN" kern="100" dirty="0">
                <a:latin typeface="仿宋_GB2312" charset="0"/>
              </a:rPr>
              <a:t> </a:t>
            </a:r>
            <a:r>
              <a:rPr lang="en-US" altLang="zh-CN" kern="100" dirty="0" err="1">
                <a:latin typeface="仿宋_GB2312" charset="0"/>
              </a:rPr>
              <a:t>name_count</a:t>
            </a:r>
            <a:r>
              <a:rPr lang="en-US" altLang="zh-CN" kern="100" dirty="0">
                <a:latin typeface="仿宋_GB2312" charset="0"/>
              </a:rPr>
              <a:t>;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	</a:t>
            </a:r>
            <a:r>
              <a:rPr lang="en-US" altLang="zh-CN" kern="100" dirty="0" err="1">
                <a:latin typeface="仿宋_GB2312" charset="0"/>
              </a:rPr>
              <a:t>struct</a:t>
            </a:r>
            <a:r>
              <a:rPr lang="en-US" altLang="zh-CN" kern="100" dirty="0">
                <a:latin typeface="仿宋_GB2312" charset="0"/>
              </a:rPr>
              <a:t> </a:t>
            </a:r>
            <a:r>
              <a:rPr lang="en-US" altLang="zh-CN" kern="100" dirty="0" err="1">
                <a:latin typeface="仿宋_GB2312" charset="0"/>
              </a:rPr>
              <a:t>handle_name</a:t>
            </a:r>
            <a:r>
              <a:rPr lang="en-US" altLang="zh-CN" kern="100" dirty="0">
                <a:latin typeface="仿宋_GB2312" charset="0"/>
              </a:rPr>
              <a:t> *</a:t>
            </a:r>
            <a:r>
              <a:rPr lang="en-US" altLang="zh-CN" kern="100" dirty="0" smtClean="0">
                <a:latin typeface="仿宋_GB2312" charset="0"/>
              </a:rPr>
              <a:t>name;</a:t>
            </a:r>
            <a:endParaRPr lang="zh-CN" altLang="en-US" kern="100" dirty="0" smtClean="0">
              <a:latin typeface="仿宋_GB2312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 smtClean="0">
                <a:latin typeface="仿宋_GB2312" charset="0"/>
              </a:rPr>
              <a:t>};</a:t>
            </a:r>
            <a:endParaRPr lang="zh-CN" altLang="zh-CN" sz="1400" kern="100" dirty="0">
              <a:latin typeface="Times New Roman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05994" y="2287518"/>
            <a:ext cx="461197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结合两个宏定义和注释，我们可以知道</a:t>
            </a:r>
            <a:r>
              <a:rPr lang="en-US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handle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是用</a:t>
            </a:r>
            <a:r>
              <a:rPr lang="en-US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32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位正整数表示，其中高</a:t>
            </a:r>
            <a:r>
              <a:rPr lang="en-US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8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位用来表示远程节点的</a:t>
            </a:r>
            <a:r>
              <a:rPr lang="en-US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id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，也就是</a:t>
            </a:r>
            <a:r>
              <a:rPr lang="en-US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harbor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，所以一个</a:t>
            </a:r>
            <a:r>
              <a:rPr lang="en-US" altLang="zh-CN" kern="100" dirty="0" err="1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Skynet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节点最多只能有</a:t>
            </a:r>
            <a:r>
              <a:rPr lang="en-US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16M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个服务。</a:t>
            </a:r>
            <a:endParaRPr lang="zh-CN" altLang="zh-CN" sz="1400" kern="100" dirty="0">
              <a:solidFill>
                <a:srgbClr val="595959"/>
              </a:solidFill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89194" y="4088010"/>
            <a:ext cx="472877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所有</a:t>
            </a:r>
            <a:r>
              <a:rPr lang="en-US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handle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保存在</a:t>
            </a:r>
            <a:r>
              <a:rPr lang="en-US" altLang="zh-CN" kern="100" dirty="0" err="1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handle_storage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中，以</a:t>
            </a:r>
            <a:r>
              <a:rPr lang="en-US" altLang="zh-CN" kern="100" dirty="0" err="1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handle_name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的形式，即</a:t>
            </a:r>
            <a:r>
              <a:rPr lang="en-US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handle-name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对的形式。</a:t>
            </a:r>
            <a:r>
              <a:rPr lang="en-US" altLang="zh-CN" kern="100" dirty="0" err="1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handle_storage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同时还记录了</a:t>
            </a:r>
            <a:r>
              <a:rPr lang="en-US" altLang="zh-CN" kern="100" dirty="0" err="1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handle_name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的容量、个数，对应的</a:t>
            </a:r>
            <a:r>
              <a:rPr lang="en-US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harbor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，所有的</a:t>
            </a:r>
            <a:r>
              <a:rPr lang="en-US" altLang="zh-CN" kern="100" dirty="0" err="1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skynet_context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（简单理解就是服务对应的上下文，后面详细介绍）。</a:t>
            </a:r>
            <a:r>
              <a:rPr lang="zh-CN" altLang="zh-CN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 </a:t>
            </a:r>
            <a:endParaRPr lang="zh-CN" altLang="en-US" dirty="0">
              <a:solidFill>
                <a:srgbClr val="595959"/>
              </a:solidFill>
              <a:latin typeface="STFangsong" charset="-122"/>
              <a:ea typeface="STFangsong" charset="-122"/>
              <a:cs typeface="ST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35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589667" y="429919"/>
            <a:ext cx="3846900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 b="1" dirty="0" smtClean="0">
                <a:gradFill>
                  <a:gsLst>
                    <a:gs pos="1000">
                      <a:srgbClr val="3E7886"/>
                    </a:gs>
                    <a:gs pos="89000">
                      <a:srgbClr val="2D57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4.3</a:t>
            </a:r>
            <a:r>
              <a:rPr lang="zh-CN" altLang="en-US" sz="2400" b="1" dirty="0" smtClean="0">
                <a:gradFill>
                  <a:gsLst>
                    <a:gs pos="1000">
                      <a:srgbClr val="3E7886"/>
                    </a:gs>
                    <a:gs pos="89000">
                      <a:srgbClr val="2D57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相关数据结构的定义</a:t>
            </a:r>
            <a:endParaRPr lang="zh-CN" altLang="en-US" sz="2400" dirty="0">
              <a:gradFill>
                <a:gsLst>
                  <a:gs pos="1000">
                    <a:srgbClr val="3E7886"/>
                  </a:gs>
                  <a:gs pos="89000">
                    <a:srgbClr val="2D576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89667" y="1143841"/>
            <a:ext cx="464190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>
                <a:latin typeface="仿宋_GB2312" charset="0"/>
              </a:rPr>
              <a:t>const</a:t>
            </a:r>
            <a:r>
              <a:rPr lang="en-US" altLang="zh-CN" kern="100" dirty="0">
                <a:latin typeface="仿宋_GB2312" charset="0"/>
              </a:rPr>
              <a:t> char * 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 err="1">
                <a:latin typeface="仿宋_GB2312" charset="0"/>
              </a:rPr>
              <a:t>skynet_handle_namehandle</a:t>
            </a:r>
            <a:r>
              <a:rPr lang="en-US" altLang="zh-CN" kern="100" dirty="0">
                <a:latin typeface="仿宋_GB2312" charset="0"/>
              </a:rPr>
              <a:t>(uint32_t handle, </a:t>
            </a:r>
            <a:r>
              <a:rPr lang="en-US" altLang="zh-CN" kern="100" dirty="0" err="1">
                <a:latin typeface="仿宋_GB2312" charset="0"/>
              </a:rPr>
              <a:t>const</a:t>
            </a:r>
            <a:r>
              <a:rPr lang="en-US" altLang="zh-CN" kern="100" dirty="0">
                <a:latin typeface="仿宋_GB2312" charset="0"/>
              </a:rPr>
              <a:t> char *name) {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	</a:t>
            </a:r>
            <a:r>
              <a:rPr lang="en-US" altLang="zh-CN" kern="100" dirty="0" err="1">
                <a:latin typeface="仿宋_GB2312" charset="0"/>
              </a:rPr>
              <a:t>rwlock_wlock</a:t>
            </a:r>
            <a:r>
              <a:rPr lang="en-US" altLang="zh-CN" kern="100" dirty="0">
                <a:latin typeface="仿宋_GB2312" charset="0"/>
              </a:rPr>
              <a:t>(&amp;H-&gt;lock);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	</a:t>
            </a:r>
            <a:r>
              <a:rPr lang="en-US" altLang="zh-CN" kern="100" dirty="0" err="1">
                <a:latin typeface="仿宋_GB2312" charset="0"/>
              </a:rPr>
              <a:t>const</a:t>
            </a:r>
            <a:r>
              <a:rPr lang="en-US" altLang="zh-CN" kern="100" dirty="0">
                <a:latin typeface="仿宋_GB2312" charset="0"/>
              </a:rPr>
              <a:t> char * ret = _</a:t>
            </a:r>
            <a:r>
              <a:rPr lang="en-US" altLang="zh-CN" kern="100" dirty="0" err="1">
                <a:latin typeface="仿宋_GB2312" charset="0"/>
              </a:rPr>
              <a:t>insert_name</a:t>
            </a:r>
            <a:r>
              <a:rPr lang="en-US" altLang="zh-CN" kern="100" dirty="0">
                <a:latin typeface="仿宋_GB2312" charset="0"/>
              </a:rPr>
              <a:t>(H, name, handle);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	</a:t>
            </a:r>
            <a:r>
              <a:rPr lang="en-US" altLang="zh-CN" kern="100" dirty="0" err="1">
                <a:latin typeface="仿宋_GB2312" charset="0"/>
              </a:rPr>
              <a:t>rwlock_wunlock</a:t>
            </a:r>
            <a:r>
              <a:rPr lang="en-US" altLang="zh-CN" kern="100" dirty="0">
                <a:latin typeface="仿宋_GB2312" charset="0"/>
              </a:rPr>
              <a:t>(&amp;H-&gt;lock);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	return ret;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}</a:t>
            </a:r>
            <a:endParaRPr lang="zh-CN" altLang="zh-CN" sz="1400" kern="100" dirty="0">
              <a:latin typeface="Times New Roman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56222" y="1143841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    </a:t>
            </a:r>
            <a:r>
              <a:rPr lang="zh-CN" altLang="zh-CN" kern="100" dirty="0" smtClean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这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段代码是插入一个</a:t>
            </a:r>
            <a:r>
              <a:rPr lang="en-US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name-handle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的映射，</a:t>
            </a:r>
            <a:r>
              <a:rPr lang="en-US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_</a:t>
            </a:r>
            <a:r>
              <a:rPr lang="en-US" altLang="zh-CN" kern="100" dirty="0" err="1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insert_name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的具体操作是以</a:t>
            </a:r>
            <a:r>
              <a:rPr lang="en-US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name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为关键字二分查找，如果已存在名字那么不作任何修改，如果不存在那么就生成一个</a:t>
            </a:r>
            <a:r>
              <a:rPr lang="en-US" altLang="zh-CN" kern="100" dirty="0" err="1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handle_name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并插入到正确的位置上。从这里我们可以知道，一个</a:t>
            </a:r>
            <a:r>
              <a:rPr lang="en-US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name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只对应一个</a:t>
            </a:r>
            <a:r>
              <a:rPr lang="en-US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handle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，但是一个</a:t>
            </a:r>
            <a:r>
              <a:rPr lang="en-US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handle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可以对应多个名字。</a:t>
            </a:r>
            <a:endParaRPr lang="zh-CN" altLang="zh-CN" sz="1400" kern="100" dirty="0">
              <a:solidFill>
                <a:srgbClr val="595959"/>
              </a:solidFill>
              <a:latin typeface="STFangsong" charset="-122"/>
              <a:ea typeface="STFangsong" charset="-122"/>
              <a:cs typeface="ST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850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589667" y="429919"/>
            <a:ext cx="3846900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 b="1" dirty="0" smtClean="0">
                <a:gradFill>
                  <a:gsLst>
                    <a:gs pos="1000">
                      <a:srgbClr val="3E7886"/>
                    </a:gs>
                    <a:gs pos="89000">
                      <a:srgbClr val="2D57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4.3</a:t>
            </a:r>
            <a:r>
              <a:rPr lang="zh-CN" altLang="en-US" sz="2400" b="1" dirty="0" smtClean="0">
                <a:gradFill>
                  <a:gsLst>
                    <a:gs pos="1000">
                      <a:srgbClr val="3E7886"/>
                    </a:gs>
                    <a:gs pos="89000">
                      <a:srgbClr val="2D57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相关数据结构的定义</a:t>
            </a:r>
            <a:endParaRPr lang="zh-CN" altLang="en-US" sz="2400" dirty="0">
              <a:gradFill>
                <a:gsLst>
                  <a:gs pos="1000">
                    <a:srgbClr val="3E7886"/>
                  </a:gs>
                  <a:gs pos="89000">
                    <a:srgbClr val="2D576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9822" y="817606"/>
            <a:ext cx="7300210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for (;;) {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	</a:t>
            </a:r>
            <a:r>
              <a:rPr lang="en-US" altLang="zh-CN" kern="100" dirty="0" err="1" smtClean="0">
                <a:latin typeface="仿宋_GB2312" charset="0"/>
              </a:rPr>
              <a:t>int</a:t>
            </a:r>
            <a:r>
              <a:rPr lang="en-US" altLang="zh-CN" kern="100" dirty="0" smtClean="0">
                <a:latin typeface="仿宋_GB2312" charset="0"/>
              </a:rPr>
              <a:t> </a:t>
            </a:r>
            <a:r>
              <a:rPr lang="en-US" altLang="zh-CN" kern="100" dirty="0" err="1">
                <a:latin typeface="仿宋_GB2312" charset="0"/>
              </a:rPr>
              <a:t>i</a:t>
            </a:r>
            <a:r>
              <a:rPr lang="en-US" altLang="zh-CN" kern="100" dirty="0">
                <a:latin typeface="仿宋_GB2312" charset="0"/>
              </a:rPr>
              <a:t>;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	</a:t>
            </a:r>
            <a:r>
              <a:rPr lang="en-US" altLang="zh-CN" kern="100" dirty="0" smtClean="0">
                <a:latin typeface="仿宋_GB2312" charset="0"/>
              </a:rPr>
              <a:t>for </a:t>
            </a:r>
            <a:r>
              <a:rPr lang="en-US" altLang="zh-CN" kern="100" dirty="0">
                <a:latin typeface="仿宋_GB2312" charset="0"/>
              </a:rPr>
              <a:t>(</a:t>
            </a:r>
            <a:r>
              <a:rPr lang="en-US" altLang="zh-CN" kern="100" dirty="0" err="1">
                <a:latin typeface="仿宋_GB2312" charset="0"/>
              </a:rPr>
              <a:t>i</a:t>
            </a:r>
            <a:r>
              <a:rPr lang="en-US" altLang="zh-CN" kern="100" dirty="0">
                <a:latin typeface="仿宋_GB2312" charset="0"/>
              </a:rPr>
              <a:t>=0;i&lt;s-&gt;</a:t>
            </a:r>
            <a:r>
              <a:rPr lang="en-US" altLang="zh-CN" kern="100" dirty="0" err="1">
                <a:latin typeface="仿宋_GB2312" charset="0"/>
              </a:rPr>
              <a:t>slot_size;i</a:t>
            </a:r>
            <a:r>
              <a:rPr lang="en-US" altLang="zh-CN" kern="100" dirty="0">
                <a:latin typeface="仿宋_GB2312" charset="0"/>
              </a:rPr>
              <a:t>++) {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	</a:t>
            </a:r>
            <a:r>
              <a:rPr lang="zh-CN" altLang="en-US" kern="100" dirty="0">
                <a:latin typeface="仿宋_GB2312" charset="0"/>
              </a:rPr>
              <a:t> </a:t>
            </a:r>
            <a:r>
              <a:rPr lang="zh-CN" altLang="en-US" kern="100" dirty="0" smtClean="0">
                <a:latin typeface="仿宋_GB2312" charset="0"/>
              </a:rPr>
              <a:t>    </a:t>
            </a:r>
            <a:r>
              <a:rPr lang="en-US" altLang="zh-CN" kern="100" dirty="0" smtClean="0">
                <a:latin typeface="仿宋_GB2312" charset="0"/>
              </a:rPr>
              <a:t>uint32_t</a:t>
            </a:r>
            <a:r>
              <a:rPr lang="zh-CN" altLang="en-US" kern="100" dirty="0" smtClean="0">
                <a:latin typeface="仿宋_GB2312" charset="0"/>
              </a:rPr>
              <a:t> </a:t>
            </a:r>
            <a:r>
              <a:rPr lang="en-US" altLang="zh-CN" kern="100" dirty="0" smtClean="0">
                <a:latin typeface="仿宋_GB2312" charset="0"/>
              </a:rPr>
              <a:t>handle </a:t>
            </a:r>
            <a:r>
              <a:rPr lang="en-US" altLang="zh-CN" kern="100" dirty="0">
                <a:latin typeface="仿宋_GB2312" charset="0"/>
              </a:rPr>
              <a:t>= (</a:t>
            </a:r>
            <a:r>
              <a:rPr lang="en-US" altLang="zh-CN" kern="100" dirty="0" err="1">
                <a:latin typeface="仿宋_GB2312" charset="0"/>
              </a:rPr>
              <a:t>i+s</a:t>
            </a:r>
            <a:r>
              <a:rPr lang="en-US" altLang="zh-CN" kern="100" dirty="0">
                <a:latin typeface="仿宋_GB2312" charset="0"/>
              </a:rPr>
              <a:t>-&gt;</a:t>
            </a:r>
            <a:r>
              <a:rPr lang="en-US" altLang="zh-CN" kern="100" dirty="0" err="1">
                <a:latin typeface="仿宋_GB2312" charset="0"/>
              </a:rPr>
              <a:t>handle_index</a:t>
            </a:r>
            <a:r>
              <a:rPr lang="en-US" altLang="zh-CN" kern="100" dirty="0">
                <a:latin typeface="仿宋_GB2312" charset="0"/>
              </a:rPr>
              <a:t>) &amp; HANDLE_MASK;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		</a:t>
            </a:r>
            <a:r>
              <a:rPr lang="en-US" altLang="zh-CN" kern="100" dirty="0" err="1" smtClean="0">
                <a:latin typeface="仿宋_GB2312" charset="0"/>
              </a:rPr>
              <a:t>int</a:t>
            </a:r>
            <a:r>
              <a:rPr lang="en-US" altLang="zh-CN" kern="100" dirty="0" smtClean="0">
                <a:latin typeface="仿宋_GB2312" charset="0"/>
              </a:rPr>
              <a:t> </a:t>
            </a:r>
            <a:r>
              <a:rPr lang="en-US" altLang="zh-CN" kern="100" dirty="0">
                <a:latin typeface="仿宋_GB2312" charset="0"/>
              </a:rPr>
              <a:t>hash = handle &amp; (s-&gt;slot_size-1);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 smtClean="0">
                <a:latin typeface="仿宋_GB2312" charset="0"/>
              </a:rPr>
              <a:t>		if (s-&gt;slot[hash] == NULL) {</a:t>
            </a:r>
            <a:endParaRPr lang="zh-CN" altLang="zh-CN" sz="1400" kern="100" dirty="0" smtClean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			</a:t>
            </a:r>
            <a:r>
              <a:rPr lang="en-US" altLang="zh-CN" kern="100" dirty="0" smtClean="0">
                <a:latin typeface="仿宋_GB2312" charset="0"/>
              </a:rPr>
              <a:t>s-</a:t>
            </a:r>
            <a:r>
              <a:rPr lang="en-US" altLang="zh-CN" kern="100" dirty="0">
                <a:latin typeface="仿宋_GB2312" charset="0"/>
              </a:rPr>
              <a:t>&gt;slot[hash] = </a:t>
            </a:r>
            <a:r>
              <a:rPr lang="en-US" altLang="zh-CN" kern="100" dirty="0" err="1">
                <a:latin typeface="仿宋_GB2312" charset="0"/>
              </a:rPr>
              <a:t>ctx</a:t>
            </a:r>
            <a:r>
              <a:rPr lang="en-US" altLang="zh-CN" kern="100" dirty="0">
                <a:latin typeface="仿宋_GB2312" charset="0"/>
              </a:rPr>
              <a:t>;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			</a:t>
            </a:r>
            <a:r>
              <a:rPr lang="en-US" altLang="zh-CN" kern="100" dirty="0" smtClean="0">
                <a:latin typeface="仿宋_GB2312" charset="0"/>
              </a:rPr>
              <a:t>s-</a:t>
            </a:r>
            <a:r>
              <a:rPr lang="en-US" altLang="zh-CN" kern="100" dirty="0">
                <a:latin typeface="仿宋_GB2312" charset="0"/>
              </a:rPr>
              <a:t>&gt;</a:t>
            </a:r>
            <a:r>
              <a:rPr lang="en-US" altLang="zh-CN" kern="100" dirty="0" err="1">
                <a:latin typeface="仿宋_GB2312" charset="0"/>
              </a:rPr>
              <a:t>handle_index</a:t>
            </a:r>
            <a:r>
              <a:rPr lang="en-US" altLang="zh-CN" kern="100" dirty="0">
                <a:latin typeface="仿宋_GB2312" charset="0"/>
              </a:rPr>
              <a:t> = handle + 1</a:t>
            </a:r>
            <a:r>
              <a:rPr lang="zh-CN" altLang="zh-CN" kern="100" dirty="0">
                <a:latin typeface="Times New Roman" charset="0"/>
                <a:ea typeface="仿宋_GB2312" charset="0"/>
              </a:rPr>
              <a:t>；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			</a:t>
            </a:r>
            <a:r>
              <a:rPr lang="en-US" altLang="zh-CN" kern="100" dirty="0" err="1" smtClean="0">
                <a:latin typeface="仿宋_GB2312" charset="0"/>
              </a:rPr>
              <a:t>rwlock_wunlock</a:t>
            </a:r>
            <a:r>
              <a:rPr lang="en-US" altLang="zh-CN" kern="100" dirty="0">
                <a:latin typeface="仿宋_GB2312" charset="0"/>
              </a:rPr>
              <a:t>(&amp;s-&gt;lock)</a:t>
            </a:r>
            <a:r>
              <a:rPr lang="zh-CN" altLang="zh-CN" kern="100" dirty="0">
                <a:latin typeface="Times New Roman" charset="0"/>
                <a:ea typeface="仿宋_GB2312" charset="0"/>
              </a:rPr>
              <a:t>；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			</a:t>
            </a:r>
            <a:r>
              <a:rPr lang="en-US" altLang="zh-CN" kern="100" dirty="0" smtClean="0">
                <a:latin typeface="仿宋_GB2312" charset="0"/>
              </a:rPr>
              <a:t>handle </a:t>
            </a:r>
            <a:r>
              <a:rPr lang="en-US" altLang="zh-CN" kern="100" dirty="0">
                <a:latin typeface="仿宋_GB2312" charset="0"/>
              </a:rPr>
              <a:t>|= s-&gt;harbor;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			</a:t>
            </a:r>
            <a:r>
              <a:rPr lang="en-US" altLang="zh-CN" kern="100" dirty="0" smtClean="0">
                <a:latin typeface="仿宋_GB2312" charset="0"/>
              </a:rPr>
              <a:t>return </a:t>
            </a:r>
            <a:r>
              <a:rPr lang="en-US" altLang="zh-CN" kern="100" dirty="0">
                <a:latin typeface="仿宋_GB2312" charset="0"/>
              </a:rPr>
              <a:t>handle;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			}</a:t>
            </a:r>
            <a:endParaRPr lang="zh-CN" altLang="zh-CN" sz="1400" kern="100" dirty="0">
              <a:latin typeface="Times New Roman" charset="0"/>
            </a:endParaRPr>
          </a:p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仿宋_GB2312" charset="0"/>
              </a:rPr>
              <a:t>		}</a:t>
            </a:r>
            <a:endParaRPr lang="zh-CN" altLang="zh-CN" sz="1400" kern="100" dirty="0">
              <a:latin typeface="Times New Roman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174636" y="632940"/>
            <a:ext cx="3697574" cy="5678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52400" algn="just">
              <a:lnSpc>
                <a:spcPct val="150000"/>
              </a:lnSpc>
              <a:spcAft>
                <a:spcPts val="600"/>
              </a:spcAft>
            </a:pPr>
            <a:r>
              <a:rPr lang="zh-CN" altLang="zh-CN" sz="1600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这段代码是给</a:t>
            </a:r>
            <a:r>
              <a:rPr lang="en-US" altLang="zh-CN" sz="1600" kern="100" dirty="0" err="1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skynet_context</a:t>
            </a:r>
            <a:r>
              <a:rPr lang="zh-CN" altLang="zh-CN" sz="1600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注册一个唯一的</a:t>
            </a:r>
            <a:r>
              <a:rPr lang="en-US" altLang="zh-CN" sz="1600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handle</a:t>
            </a:r>
            <a:r>
              <a:rPr lang="zh-CN" altLang="zh-CN" sz="1600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，透过代码我可以发现作者不是通过简单的数组映射，而是用散列映射，目的是为了更加有效率的不复用用曾经用过的</a:t>
            </a:r>
            <a:r>
              <a:rPr lang="en-US" altLang="zh-CN" sz="1600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handle</a:t>
            </a:r>
            <a:r>
              <a:rPr lang="zh-CN" altLang="zh-CN" sz="1600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。具体是每次分配新的</a:t>
            </a:r>
            <a:r>
              <a:rPr lang="en-US" altLang="zh-CN" sz="1600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 handle </a:t>
            </a:r>
            <a:r>
              <a:rPr lang="zh-CN" altLang="zh-CN" sz="1600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时，首先递增上次分配出去的</a:t>
            </a:r>
            <a:r>
              <a:rPr lang="en-US" altLang="zh-CN" sz="1600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 handle</a:t>
            </a:r>
            <a:r>
              <a:rPr lang="zh-CN" altLang="zh-CN" sz="1600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（允许回绕，但会跳过</a:t>
            </a:r>
            <a:r>
              <a:rPr lang="en-US" altLang="zh-CN" sz="1600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 0 </a:t>
            </a:r>
            <a:r>
              <a:rPr lang="zh-CN" altLang="zh-CN" sz="1600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。</a:t>
            </a:r>
            <a:r>
              <a:rPr lang="en-US" altLang="zh-CN" sz="1600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0 </a:t>
            </a:r>
            <a:r>
              <a:rPr lang="zh-CN" altLang="zh-CN" sz="1600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被当成无效</a:t>
            </a:r>
            <a:r>
              <a:rPr lang="en-US" altLang="zh-CN" sz="1600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 handle </a:t>
            </a:r>
            <a:r>
              <a:rPr lang="zh-CN" altLang="zh-CN" sz="1600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）。然后检查 散列表中对应的</a:t>
            </a:r>
            <a:r>
              <a:rPr lang="en-US" altLang="zh-CN" sz="1600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 slot </a:t>
            </a:r>
            <a:r>
              <a:rPr lang="zh-CN" altLang="zh-CN" sz="1600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是否有冲突，若有冲突就继续递增。如果散列表的池不够用了，则成倍扩大池，并将内部的数据重新散列一次。这样虽然会浪费一些</a:t>
            </a:r>
            <a:r>
              <a:rPr lang="en-US" altLang="zh-CN" sz="1600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 handle</a:t>
            </a:r>
            <a:r>
              <a:rPr lang="zh-CN" altLang="zh-CN" sz="1600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，但是可以保证</a:t>
            </a:r>
            <a:r>
              <a:rPr lang="en-US" altLang="zh-CN" sz="1600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 hash </a:t>
            </a:r>
            <a:r>
              <a:rPr lang="zh-CN" altLang="zh-CN" sz="1600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表类的</a:t>
            </a:r>
            <a:r>
              <a:rPr lang="en-US" altLang="zh-CN" sz="1600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 key </a:t>
            </a:r>
            <a:r>
              <a:rPr lang="zh-CN" altLang="zh-CN" sz="1600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永远不发生碰撞，这样可以让查询速度最快。</a:t>
            </a:r>
            <a:r>
              <a:rPr lang="en-US" altLang="zh-CN" sz="1600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hash </a:t>
            </a:r>
            <a:r>
              <a:rPr lang="zh-CN" altLang="zh-CN" sz="1600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表的实现也相对简单一些</a:t>
            </a:r>
            <a:r>
              <a:rPr lang="zh-CN" altLang="zh-CN" kern="100" dirty="0">
                <a:latin typeface="Times New Roman" charset="0"/>
                <a:ea typeface="仿宋_GB2312" charset="0"/>
              </a:rPr>
              <a:t>。</a:t>
            </a:r>
            <a:endParaRPr lang="zh-CN" altLang="zh-CN" sz="1400" kern="100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24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589667" y="429919"/>
            <a:ext cx="3846900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 b="1" dirty="0" smtClean="0">
                <a:gradFill>
                  <a:gsLst>
                    <a:gs pos="1000">
                      <a:srgbClr val="3E7886"/>
                    </a:gs>
                    <a:gs pos="89000">
                      <a:srgbClr val="2D57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4.3</a:t>
            </a:r>
            <a:r>
              <a:rPr lang="zh-CN" altLang="en-US" sz="2400" b="1" dirty="0" smtClean="0">
                <a:gradFill>
                  <a:gsLst>
                    <a:gs pos="1000">
                      <a:srgbClr val="3E7886"/>
                    </a:gs>
                    <a:gs pos="89000">
                      <a:srgbClr val="2D57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相关数据结构的定义</a:t>
            </a:r>
            <a:endParaRPr lang="zh-CN" altLang="en-US" sz="2400" dirty="0">
              <a:gradFill>
                <a:gsLst>
                  <a:gs pos="1000">
                    <a:srgbClr val="3E7886"/>
                  </a:gs>
                  <a:gs pos="89000">
                    <a:srgbClr val="2D576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43259" y="965450"/>
            <a:ext cx="596049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struct</a:t>
            </a:r>
            <a:r>
              <a:rPr lang="en-US" altLang="zh-CN" dirty="0"/>
              <a:t> </a:t>
            </a:r>
            <a:r>
              <a:rPr lang="en-US" altLang="zh-CN" dirty="0" err="1"/>
              <a:t>skynet_context</a:t>
            </a:r>
            <a:r>
              <a:rPr lang="en-US" altLang="zh-CN" dirty="0"/>
              <a:t> {</a:t>
            </a:r>
            <a:endParaRPr lang="zh-CN" altLang="zh-CN" dirty="0"/>
          </a:p>
          <a:p>
            <a:r>
              <a:rPr lang="en-US" altLang="zh-CN" dirty="0"/>
              <a:t>	void * instance;</a:t>
            </a:r>
            <a:endParaRPr lang="zh-CN" altLang="zh-CN" dirty="0"/>
          </a:p>
          <a:p>
            <a:r>
              <a:rPr lang="en-US" altLang="zh-CN" dirty="0"/>
              <a:t>	</a:t>
            </a:r>
            <a:r>
              <a:rPr lang="en-US" altLang="zh-CN" dirty="0" err="1"/>
              <a:t>struct</a:t>
            </a:r>
            <a:r>
              <a:rPr lang="en-US" altLang="zh-CN" dirty="0"/>
              <a:t> </a:t>
            </a:r>
            <a:r>
              <a:rPr lang="en-US" altLang="zh-CN" dirty="0" err="1"/>
              <a:t>skynet_module</a:t>
            </a:r>
            <a:r>
              <a:rPr lang="en-US" altLang="zh-CN" dirty="0"/>
              <a:t> * mod;</a:t>
            </a:r>
            <a:endParaRPr lang="zh-CN" altLang="zh-CN" dirty="0"/>
          </a:p>
          <a:p>
            <a:r>
              <a:rPr lang="en-US" altLang="zh-CN" dirty="0"/>
              <a:t>	void * </a:t>
            </a:r>
            <a:r>
              <a:rPr lang="en-US" altLang="zh-CN" dirty="0" err="1"/>
              <a:t>cb_ud</a:t>
            </a:r>
            <a:r>
              <a:rPr lang="en-US" altLang="zh-CN" dirty="0"/>
              <a:t>;</a:t>
            </a:r>
            <a:endParaRPr lang="zh-CN" altLang="zh-CN" dirty="0"/>
          </a:p>
          <a:p>
            <a:r>
              <a:rPr lang="en-US" altLang="zh-CN" dirty="0"/>
              <a:t>	</a:t>
            </a:r>
            <a:r>
              <a:rPr lang="en-US" altLang="zh-CN" dirty="0" err="1"/>
              <a:t>skynet_cb</a:t>
            </a:r>
            <a:r>
              <a:rPr lang="en-US" altLang="zh-CN" dirty="0"/>
              <a:t> </a:t>
            </a:r>
            <a:r>
              <a:rPr lang="en-US" altLang="zh-CN" dirty="0" err="1"/>
              <a:t>cb</a:t>
            </a:r>
            <a:r>
              <a:rPr lang="en-US" altLang="zh-CN" dirty="0"/>
              <a:t>;    //</a:t>
            </a:r>
            <a:r>
              <a:rPr lang="zh-CN" altLang="zh-CN" dirty="0"/>
              <a:t>消息回调处理函数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struct</a:t>
            </a:r>
            <a:r>
              <a:rPr lang="en-US" altLang="zh-CN" dirty="0"/>
              <a:t> </a:t>
            </a:r>
            <a:r>
              <a:rPr lang="en-US" altLang="zh-CN" dirty="0" err="1"/>
              <a:t>message_queue</a:t>
            </a:r>
            <a:r>
              <a:rPr lang="en-US" altLang="zh-CN" dirty="0"/>
              <a:t> *queue; //</a:t>
            </a:r>
            <a:r>
              <a:rPr lang="zh-CN" altLang="zh-CN" dirty="0"/>
              <a:t>消息队列</a:t>
            </a:r>
          </a:p>
          <a:p>
            <a:r>
              <a:rPr lang="en-US" altLang="zh-CN" dirty="0"/>
              <a:t>	FILE * </a:t>
            </a:r>
            <a:r>
              <a:rPr lang="en-US" altLang="zh-CN" dirty="0" err="1"/>
              <a:t>logfile</a:t>
            </a:r>
            <a:r>
              <a:rPr lang="en-US" altLang="zh-CN" dirty="0"/>
              <a:t>;     //</a:t>
            </a:r>
            <a:r>
              <a:rPr lang="zh-CN" altLang="zh-CN" dirty="0"/>
              <a:t>日志文件</a:t>
            </a:r>
          </a:p>
          <a:p>
            <a:r>
              <a:rPr lang="en-US" altLang="zh-CN" dirty="0"/>
              <a:t>	uint64_t </a:t>
            </a:r>
            <a:r>
              <a:rPr lang="en-US" altLang="zh-CN" dirty="0" err="1"/>
              <a:t>cpu_cost</a:t>
            </a:r>
            <a:r>
              <a:rPr lang="en-US" altLang="zh-CN" dirty="0"/>
              <a:t>;	// in </a:t>
            </a:r>
            <a:r>
              <a:rPr lang="en-US" altLang="zh-CN" dirty="0" err="1"/>
              <a:t>microsec</a:t>
            </a:r>
            <a:endParaRPr lang="zh-CN" altLang="zh-CN" dirty="0"/>
          </a:p>
          <a:p>
            <a:r>
              <a:rPr lang="en-US" altLang="zh-CN" dirty="0"/>
              <a:t>	uint64_t </a:t>
            </a:r>
            <a:r>
              <a:rPr lang="en-US" altLang="zh-CN" dirty="0" err="1"/>
              <a:t>cpu_start</a:t>
            </a:r>
            <a:r>
              <a:rPr lang="en-US" altLang="zh-CN" dirty="0"/>
              <a:t>;	// in </a:t>
            </a:r>
            <a:r>
              <a:rPr lang="en-US" altLang="zh-CN" dirty="0" err="1"/>
              <a:t>microsec</a:t>
            </a:r>
            <a:endParaRPr lang="zh-CN" altLang="zh-CN" dirty="0"/>
          </a:p>
          <a:p>
            <a:r>
              <a:rPr lang="en-US" altLang="zh-CN" dirty="0"/>
              <a:t>	char result[32];</a:t>
            </a:r>
            <a:endParaRPr lang="zh-CN" altLang="zh-CN" dirty="0"/>
          </a:p>
          <a:p>
            <a:r>
              <a:rPr lang="en-US" altLang="zh-CN" dirty="0"/>
              <a:t>	uint32_t handle;    //</a:t>
            </a:r>
            <a:r>
              <a:rPr lang="zh-CN" altLang="zh-CN" dirty="0"/>
              <a:t>对应的</a:t>
            </a:r>
            <a:r>
              <a:rPr lang="en-US" altLang="zh-CN" dirty="0"/>
              <a:t>handle</a:t>
            </a:r>
            <a:endParaRPr lang="zh-CN" altLang="zh-CN" dirty="0"/>
          </a:p>
          <a:p>
            <a:r>
              <a:rPr lang="en-US" altLang="zh-CN" dirty="0"/>
              <a:t>	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session_id</a:t>
            </a:r>
            <a:r>
              <a:rPr lang="en-US" altLang="zh-CN" dirty="0"/>
              <a:t>;</a:t>
            </a:r>
            <a:endParaRPr lang="zh-CN" altLang="zh-CN" dirty="0"/>
          </a:p>
          <a:p>
            <a:r>
              <a:rPr lang="en-US" altLang="zh-CN" dirty="0"/>
              <a:t>	</a:t>
            </a:r>
            <a:r>
              <a:rPr lang="en-US" altLang="zh-CN" dirty="0" err="1"/>
              <a:t>int</a:t>
            </a:r>
            <a:r>
              <a:rPr lang="en-US" altLang="zh-CN" dirty="0"/>
              <a:t> ref;            //</a:t>
            </a:r>
            <a:r>
              <a:rPr lang="zh-CN" altLang="zh-CN" dirty="0"/>
              <a:t>引用计数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message_count</a:t>
            </a:r>
            <a:r>
              <a:rPr lang="en-US" altLang="zh-CN" dirty="0"/>
              <a:t>;  //</a:t>
            </a:r>
            <a:r>
              <a:rPr lang="zh-CN" altLang="zh-CN" dirty="0"/>
              <a:t>消息个数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bool</a:t>
            </a:r>
            <a:r>
              <a:rPr lang="en-US" altLang="zh-CN" dirty="0"/>
              <a:t> </a:t>
            </a:r>
            <a:r>
              <a:rPr lang="en-US" altLang="zh-CN" dirty="0" err="1"/>
              <a:t>init</a:t>
            </a:r>
            <a:r>
              <a:rPr lang="en-US" altLang="zh-CN" dirty="0"/>
              <a:t>;</a:t>
            </a:r>
            <a:endParaRPr lang="zh-CN" altLang="zh-CN" dirty="0"/>
          </a:p>
          <a:p>
            <a:r>
              <a:rPr lang="en-US" altLang="zh-CN" dirty="0"/>
              <a:t>	</a:t>
            </a:r>
            <a:r>
              <a:rPr lang="en-US" altLang="zh-CN" dirty="0" err="1"/>
              <a:t>bool</a:t>
            </a:r>
            <a:r>
              <a:rPr lang="en-US" altLang="zh-CN" dirty="0"/>
              <a:t> endless;</a:t>
            </a:r>
            <a:endParaRPr lang="zh-CN" altLang="zh-CN" dirty="0"/>
          </a:p>
          <a:p>
            <a:r>
              <a:rPr lang="en-US" altLang="zh-CN" dirty="0"/>
              <a:t>	</a:t>
            </a:r>
            <a:r>
              <a:rPr lang="en-US" altLang="zh-CN" dirty="0" err="1"/>
              <a:t>bool</a:t>
            </a:r>
            <a:r>
              <a:rPr lang="en-US" altLang="zh-CN" dirty="0"/>
              <a:t> profile;   //</a:t>
            </a:r>
            <a:r>
              <a:rPr lang="zh-CN" altLang="zh-CN" dirty="0"/>
              <a:t>标识是否可配置</a:t>
            </a:r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en-US" altLang="zh-CN" dirty="0"/>
              <a:t>	CHECKCALLING_DECL</a:t>
            </a:r>
            <a:endParaRPr lang="zh-CN" altLang="zh-CN" dirty="0"/>
          </a:p>
          <a:p>
            <a:r>
              <a:rPr lang="en-US" altLang="zh-CN" dirty="0"/>
              <a:t>};</a:t>
            </a:r>
            <a:endParaRPr lang="zh-CN" altLang="zh-CN" dirty="0"/>
          </a:p>
        </p:txBody>
      </p:sp>
      <p:sp>
        <p:nvSpPr>
          <p:cNvPr id="2" name="矩形 1"/>
          <p:cNvSpPr/>
          <p:nvPr/>
        </p:nvSpPr>
        <p:spPr>
          <a:xfrm>
            <a:off x="7222210" y="965450"/>
            <a:ext cx="421037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165"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kern="100" smtClean="0">
                <a:solidFill>
                  <a:srgbClr val="595959"/>
                </a:solidFill>
                <a:latin typeface="仿宋_GB2312" charset="0"/>
              </a:rPr>
              <a:t>   </a:t>
            </a:r>
            <a:r>
              <a:rPr lang="en-US" altLang="zh-CN" kern="100" dirty="0" err="1" smtClean="0">
                <a:solidFill>
                  <a:srgbClr val="595959"/>
                </a:solidFill>
                <a:latin typeface="仿宋_GB2312" charset="0"/>
              </a:rPr>
              <a:t>skynet_context</a:t>
            </a:r>
            <a:r>
              <a:rPr lang="zh-CN" altLang="zh-CN" kern="100" dirty="0">
                <a:solidFill>
                  <a:srgbClr val="595959"/>
                </a:solidFill>
                <a:latin typeface="Times New Roman" charset="0"/>
                <a:ea typeface="仿宋_GB2312" charset="0"/>
              </a:rPr>
              <a:t>这个数据结构是服务对应的上下文，它包括服务全部的信息和相关辅助数据，主要有</a:t>
            </a:r>
            <a:r>
              <a:rPr lang="en-US" altLang="zh-CN" kern="100" dirty="0" err="1">
                <a:solidFill>
                  <a:srgbClr val="595959"/>
                </a:solidFill>
                <a:latin typeface="Times New Roman" charset="0"/>
                <a:ea typeface="仿宋_GB2312" charset="0"/>
              </a:rPr>
              <a:t>skynet_module</a:t>
            </a:r>
            <a:r>
              <a:rPr lang="zh-CN" altLang="zh-CN" kern="100" dirty="0">
                <a:solidFill>
                  <a:srgbClr val="595959"/>
                </a:solidFill>
                <a:latin typeface="Times New Roman" charset="0"/>
                <a:ea typeface="仿宋_GB2312" charset="0"/>
              </a:rPr>
              <a:t>、回调处理函数、私有的消息队列、日志文件句柄、对应的</a:t>
            </a:r>
            <a:r>
              <a:rPr lang="en-US" altLang="zh-CN" kern="100" dirty="0">
                <a:solidFill>
                  <a:srgbClr val="595959"/>
                </a:solidFill>
                <a:latin typeface="Times New Roman" charset="0"/>
                <a:ea typeface="仿宋_GB2312" charset="0"/>
              </a:rPr>
              <a:t>handle</a:t>
            </a:r>
            <a:r>
              <a:rPr lang="zh-CN" altLang="zh-CN" kern="100" dirty="0">
                <a:solidFill>
                  <a:srgbClr val="595959"/>
                </a:solidFill>
                <a:latin typeface="Times New Roman" charset="0"/>
                <a:ea typeface="仿宋_GB2312" charset="0"/>
              </a:rPr>
              <a:t>，引用计数</a:t>
            </a:r>
            <a:r>
              <a:rPr lang="en-US" altLang="zh-CN" kern="100" dirty="0">
                <a:solidFill>
                  <a:srgbClr val="595959"/>
                </a:solidFill>
                <a:latin typeface="Times New Roman" charset="0"/>
                <a:ea typeface="仿宋_GB2312" charset="0"/>
              </a:rPr>
              <a:t>ref</a:t>
            </a:r>
            <a:r>
              <a:rPr lang="zh-CN" altLang="zh-CN" kern="100" dirty="0">
                <a:solidFill>
                  <a:srgbClr val="595959"/>
                </a:solidFill>
                <a:latin typeface="Times New Roman" charset="0"/>
                <a:ea typeface="仿宋_GB2312" charset="0"/>
              </a:rPr>
              <a:t>等。</a:t>
            </a:r>
            <a:endParaRPr lang="zh-CN" altLang="zh-CN" sz="1400" kern="100" dirty="0">
              <a:solidFill>
                <a:srgbClr val="595959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997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589667" y="429919"/>
            <a:ext cx="3846900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 b="1" dirty="0" smtClean="0">
                <a:gradFill>
                  <a:gsLst>
                    <a:gs pos="1000">
                      <a:srgbClr val="3E7886"/>
                    </a:gs>
                    <a:gs pos="89000">
                      <a:srgbClr val="2D57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4.3</a:t>
            </a:r>
            <a:r>
              <a:rPr lang="zh-CN" altLang="en-US" sz="2400" b="1" dirty="0" smtClean="0">
                <a:gradFill>
                  <a:gsLst>
                    <a:gs pos="1000">
                      <a:srgbClr val="3E7886"/>
                    </a:gs>
                    <a:gs pos="89000">
                      <a:srgbClr val="2D57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相关数据结构的定义</a:t>
            </a:r>
            <a:endParaRPr lang="zh-CN" altLang="en-US" sz="2400" dirty="0">
              <a:gradFill>
                <a:gsLst>
                  <a:gs pos="1000">
                    <a:srgbClr val="3E7886"/>
                  </a:gs>
                  <a:gs pos="89000">
                    <a:srgbClr val="2D576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96764" y="1103949"/>
            <a:ext cx="596049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struct</a:t>
            </a:r>
            <a:r>
              <a:rPr lang="en-US" altLang="zh-CN" dirty="0"/>
              <a:t> </a:t>
            </a:r>
            <a:r>
              <a:rPr lang="en-US" altLang="zh-CN" dirty="0" err="1"/>
              <a:t>skynet_node</a:t>
            </a:r>
            <a:r>
              <a:rPr lang="en-US" altLang="zh-CN" dirty="0"/>
              <a:t> {</a:t>
            </a:r>
            <a:endParaRPr lang="zh-CN" altLang="zh-CN" dirty="0"/>
          </a:p>
          <a:p>
            <a:r>
              <a:rPr lang="en-US" altLang="zh-CN" dirty="0"/>
              <a:t>	</a:t>
            </a:r>
            <a:r>
              <a:rPr lang="en-US" altLang="zh-CN" dirty="0" err="1"/>
              <a:t>int</a:t>
            </a:r>
            <a:r>
              <a:rPr lang="en-US" altLang="zh-CN" dirty="0"/>
              <a:t> total;  //</a:t>
            </a:r>
            <a:r>
              <a:rPr lang="zh-CN" altLang="zh-CN" dirty="0"/>
              <a:t>总的模块数量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init</a:t>
            </a:r>
            <a:r>
              <a:rPr lang="en-US" altLang="zh-CN" dirty="0"/>
              <a:t>;</a:t>
            </a:r>
            <a:endParaRPr lang="zh-CN" altLang="zh-CN" dirty="0"/>
          </a:p>
          <a:p>
            <a:r>
              <a:rPr lang="en-US" altLang="zh-CN" dirty="0"/>
              <a:t>	uint32_t </a:t>
            </a:r>
            <a:r>
              <a:rPr lang="en-US" altLang="zh-CN" dirty="0" err="1"/>
              <a:t>monitor_exit</a:t>
            </a:r>
            <a:r>
              <a:rPr lang="en-US" altLang="zh-CN" dirty="0"/>
              <a:t>;</a:t>
            </a:r>
            <a:endParaRPr lang="zh-CN" altLang="zh-CN" dirty="0"/>
          </a:p>
          <a:p>
            <a:r>
              <a:rPr lang="en-US" altLang="zh-CN" dirty="0"/>
              <a:t>	</a:t>
            </a:r>
            <a:r>
              <a:rPr lang="en-US" altLang="zh-CN" dirty="0" err="1"/>
              <a:t>pthread_key_t</a:t>
            </a:r>
            <a:r>
              <a:rPr lang="en-US" altLang="zh-CN" dirty="0"/>
              <a:t> </a:t>
            </a:r>
            <a:r>
              <a:rPr lang="en-US" altLang="zh-CN" dirty="0" err="1"/>
              <a:t>handle_key</a:t>
            </a:r>
            <a:r>
              <a:rPr lang="en-US" altLang="zh-CN" dirty="0"/>
              <a:t>;</a:t>
            </a:r>
            <a:endParaRPr lang="zh-CN" altLang="zh-CN" dirty="0"/>
          </a:p>
          <a:p>
            <a:r>
              <a:rPr lang="en-US" altLang="zh-CN" dirty="0"/>
              <a:t>	</a:t>
            </a:r>
            <a:r>
              <a:rPr lang="en-US" altLang="zh-CN" dirty="0" err="1"/>
              <a:t>bool</a:t>
            </a:r>
            <a:r>
              <a:rPr lang="en-US" altLang="zh-CN" dirty="0"/>
              <a:t> profile;	// default is off</a:t>
            </a:r>
            <a:endParaRPr lang="zh-CN" altLang="zh-CN" dirty="0"/>
          </a:p>
          <a:p>
            <a:r>
              <a:rPr lang="en-US" altLang="zh-CN" dirty="0"/>
              <a:t>};</a:t>
            </a:r>
            <a:endParaRPr lang="zh-CN" altLang="zh-CN" dirty="0"/>
          </a:p>
          <a:p>
            <a:r>
              <a:rPr lang="en-US" altLang="zh-CN" dirty="0"/>
              <a:t>static </a:t>
            </a:r>
            <a:r>
              <a:rPr lang="en-US" altLang="zh-CN" dirty="0" err="1"/>
              <a:t>struct</a:t>
            </a:r>
            <a:r>
              <a:rPr lang="en-US" altLang="zh-CN" dirty="0"/>
              <a:t> </a:t>
            </a:r>
            <a:r>
              <a:rPr lang="en-US" altLang="zh-CN" dirty="0" err="1"/>
              <a:t>skynet_node</a:t>
            </a:r>
            <a:r>
              <a:rPr lang="en-US" altLang="zh-CN" dirty="0"/>
              <a:t> G_NODE;</a:t>
            </a:r>
            <a:endParaRPr lang="zh-CN" altLang="zh-CN" dirty="0"/>
          </a:p>
        </p:txBody>
      </p:sp>
      <p:sp>
        <p:nvSpPr>
          <p:cNvPr id="2" name="矩形 1"/>
          <p:cNvSpPr/>
          <p:nvPr/>
        </p:nvSpPr>
        <p:spPr>
          <a:xfrm>
            <a:off x="7594169" y="1103949"/>
            <a:ext cx="4210373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dirty="0" err="1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skynet_node</a:t>
            </a:r>
            <a:r>
              <a:rPr lang="zh-CN" altLang="zh-CN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这个数据结构定义了</a:t>
            </a:r>
            <a:r>
              <a:rPr lang="en-US" altLang="zh-CN" dirty="0" err="1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skynet</a:t>
            </a:r>
            <a:r>
              <a:rPr lang="zh-CN" altLang="zh-CN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节点，一个</a:t>
            </a:r>
            <a:r>
              <a:rPr lang="en-US" altLang="zh-CN" dirty="0" err="1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skynet</a:t>
            </a:r>
            <a:r>
              <a:rPr lang="zh-CN" altLang="zh-CN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节点对应一个进程，可以包括多个服务，每个服务可以看成是一个线程，这个结构包括了总的服务数量</a:t>
            </a:r>
            <a:r>
              <a:rPr lang="en-US" altLang="zh-CN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total</a:t>
            </a:r>
            <a:r>
              <a:rPr lang="zh-CN" altLang="zh-CN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、是否初始化标识等。</a:t>
            </a:r>
          </a:p>
        </p:txBody>
      </p:sp>
    </p:spTree>
    <p:extLst>
      <p:ext uri="{BB962C8B-B14F-4D97-AF65-F5344CB8AC3E}">
        <p14:creationId xmlns:p14="http://schemas.microsoft.com/office/powerpoint/2010/main" val="1255179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04"/>
          <a:stretch/>
        </p:blipFill>
        <p:spPr>
          <a:xfrm>
            <a:off x="0" y="14514"/>
            <a:ext cx="12192000" cy="6843486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4000">
                <a:srgbClr val="3E7886">
                  <a:alpha val="98000"/>
                </a:srgbClr>
              </a:gs>
              <a:gs pos="96000">
                <a:srgbClr val="274B53">
                  <a:alpha val="97000"/>
                </a:srgbClr>
              </a:gs>
            </a:gsLst>
            <a:lin ang="5400000" scaled="1"/>
          </a:gradFill>
        </p:spPr>
        <p:txBody>
          <a:bodyPr wrap="square" rtlCol="0" anchor="ctr">
            <a:spAutoFit/>
          </a:bodyPr>
          <a:lstStyle/>
          <a:p>
            <a:pPr algn="ctr">
              <a:spcBef>
                <a:spcPct val="0"/>
              </a:spcBef>
            </a:pPr>
            <a:endParaRPr lang="zh-CN" altLang="en-US" sz="2000">
              <a:solidFill>
                <a:srgbClr val="222B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3197844" y="2714503"/>
            <a:ext cx="5797339" cy="1235760"/>
            <a:chOff x="2387021" y="2714503"/>
            <a:chExt cx="5797339" cy="1235760"/>
          </a:xfrm>
        </p:grpSpPr>
        <p:sp>
          <p:nvSpPr>
            <p:cNvPr id="30" name="圆角矩形 29"/>
            <p:cNvSpPr/>
            <p:nvPr/>
          </p:nvSpPr>
          <p:spPr>
            <a:xfrm>
              <a:off x="2387021" y="2714503"/>
              <a:ext cx="1235760" cy="1235760"/>
            </a:xfrm>
            <a:prstGeom prst="roundRect">
              <a:avLst>
                <a:gd name="adj" fmla="val 21355"/>
              </a:avLst>
            </a:prstGeom>
            <a:solidFill>
              <a:schemeClr val="bg1"/>
            </a:solidFill>
            <a:ln>
              <a:noFill/>
            </a:ln>
            <a:effectLst>
              <a:outerShdw blurRad="88900" sx="102000" sy="1020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Freeform 245"/>
            <p:cNvSpPr>
              <a:spLocks/>
            </p:cNvSpPr>
            <p:nvPr/>
          </p:nvSpPr>
          <p:spPr bwMode="auto">
            <a:xfrm>
              <a:off x="2609737" y="2985878"/>
              <a:ext cx="693010" cy="693010"/>
            </a:xfrm>
            <a:custGeom>
              <a:avLst/>
              <a:gdLst/>
              <a:ahLst/>
              <a:cxnLst>
                <a:cxn ang="0">
                  <a:pos x="68" y="3"/>
                </a:cxn>
                <a:cxn ang="0">
                  <a:pos x="58" y="61"/>
                </a:cxn>
                <a:cxn ang="0">
                  <a:pos x="57" y="63"/>
                </a:cxn>
                <a:cxn ang="0">
                  <a:pos x="56" y="63"/>
                </a:cxn>
                <a:cxn ang="0">
                  <a:pos x="55" y="63"/>
                </a:cxn>
                <a:cxn ang="0">
                  <a:pos x="38" y="56"/>
                </a:cxn>
                <a:cxn ang="0">
                  <a:pos x="28" y="67"/>
                </a:cxn>
                <a:cxn ang="0">
                  <a:pos x="26" y="68"/>
                </a:cxn>
                <a:cxn ang="0">
                  <a:pos x="26" y="68"/>
                </a:cxn>
                <a:cxn ang="0">
                  <a:pos x="24" y="65"/>
                </a:cxn>
                <a:cxn ang="0">
                  <a:pos x="24" y="52"/>
                </a:cxn>
                <a:cxn ang="0">
                  <a:pos x="57" y="12"/>
                </a:cxn>
                <a:cxn ang="0">
                  <a:pos x="16" y="47"/>
                </a:cxn>
                <a:cxn ang="0">
                  <a:pos x="1" y="41"/>
                </a:cxn>
                <a:cxn ang="0">
                  <a:pos x="0" y="39"/>
                </a:cxn>
                <a:cxn ang="0">
                  <a:pos x="1" y="36"/>
                </a:cxn>
                <a:cxn ang="0">
                  <a:pos x="64" y="0"/>
                </a:cxn>
                <a:cxn ang="0">
                  <a:pos x="65" y="0"/>
                </a:cxn>
                <a:cxn ang="0">
                  <a:pos x="67" y="0"/>
                </a:cxn>
                <a:cxn ang="0">
                  <a:pos x="68" y="3"/>
                </a:cxn>
              </a:cxnLst>
              <a:rect l="0" t="0" r="r" b="b"/>
              <a:pathLst>
                <a:path w="68" h="68">
                  <a:moveTo>
                    <a:pt x="68" y="3"/>
                  </a:moveTo>
                  <a:cubicBezTo>
                    <a:pt x="58" y="61"/>
                    <a:pt x="58" y="61"/>
                    <a:pt x="58" y="61"/>
                  </a:cubicBezTo>
                  <a:cubicBezTo>
                    <a:pt x="58" y="62"/>
                    <a:pt x="57" y="62"/>
                    <a:pt x="57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7"/>
                    <a:pt x="27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5" y="67"/>
                    <a:pt x="24" y="66"/>
                    <a:pt x="24" y="65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0"/>
                    <a:pt x="0" y="40"/>
                    <a:pt x="0" y="39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6" y="0"/>
                    <a:pt x="66" y="0"/>
                    <a:pt x="67" y="0"/>
                  </a:cubicBezTo>
                  <a:cubicBezTo>
                    <a:pt x="68" y="1"/>
                    <a:pt x="68" y="2"/>
                    <a:pt x="68" y="3"/>
                  </a:cubicBezTo>
                  <a:close/>
                </a:path>
              </a:pathLst>
            </a:custGeom>
            <a:gradFill>
              <a:gsLst>
                <a:gs pos="0">
                  <a:srgbClr val="3E7886"/>
                </a:gs>
                <a:gs pos="100000">
                  <a:srgbClr val="284D56"/>
                </a:gs>
              </a:gsLst>
              <a:lin ang="108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TextBox 64"/>
            <p:cNvSpPr txBox="1"/>
            <p:nvPr/>
          </p:nvSpPr>
          <p:spPr>
            <a:xfrm>
              <a:off x="4008665" y="2985878"/>
              <a:ext cx="417569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01   </a:t>
              </a:r>
              <a:r>
                <a:rPr lang="zh-CN" altLang="en-US" sz="44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引言</a:t>
              </a:r>
              <a:endPara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20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589667" y="429919"/>
            <a:ext cx="3846900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 b="1" dirty="0" smtClean="0">
                <a:gradFill>
                  <a:gsLst>
                    <a:gs pos="1000">
                      <a:srgbClr val="3E7886"/>
                    </a:gs>
                    <a:gs pos="89000">
                      <a:srgbClr val="2D57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4.3</a:t>
            </a:r>
            <a:r>
              <a:rPr lang="zh-CN" altLang="en-US" sz="2400" b="1" dirty="0" smtClean="0">
                <a:gradFill>
                  <a:gsLst>
                    <a:gs pos="1000">
                      <a:srgbClr val="3E7886"/>
                    </a:gs>
                    <a:gs pos="89000">
                      <a:srgbClr val="2D57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相关数据结构的定义</a:t>
            </a:r>
            <a:endParaRPr lang="zh-CN" altLang="en-US" sz="2400" dirty="0">
              <a:gradFill>
                <a:gsLst>
                  <a:gs pos="1000">
                    <a:srgbClr val="3E7886"/>
                  </a:gs>
                  <a:gs pos="89000">
                    <a:srgbClr val="2D576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594169" y="1103949"/>
            <a:ext cx="421037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zh-CN" altLang="zh-CN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这段代码用来分发消息，由</a:t>
            </a:r>
            <a:r>
              <a:rPr lang="en-US" altLang="zh-CN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worker</a:t>
            </a:r>
            <a:r>
              <a:rPr lang="zh-CN" altLang="zh-CN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线程不断的循环调用，其中的形参</a:t>
            </a:r>
            <a:r>
              <a:rPr lang="en-US" altLang="zh-CN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weight</a:t>
            </a:r>
            <a:r>
              <a:rPr lang="zh-CN" altLang="zh-CN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表示每个服消息队列处理的权重，这样做可以自定义消息处理的优先级。分发步骤主要如下： 首先通过消息队列获取对应的</a:t>
            </a:r>
            <a:r>
              <a:rPr lang="en-US" altLang="zh-CN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Handle</a:t>
            </a:r>
            <a:r>
              <a:rPr lang="zh-CN" altLang="zh-CN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，再通</a:t>
            </a:r>
            <a:r>
              <a:rPr lang="en-US" altLang="zh-CN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handle</a:t>
            </a:r>
            <a:r>
              <a:rPr lang="zh-CN" altLang="zh-CN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获取对应服务的</a:t>
            </a:r>
            <a:r>
              <a:rPr lang="en-US" altLang="zh-CN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context</a:t>
            </a:r>
            <a:r>
              <a:rPr lang="zh-CN" altLang="zh-CN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，如果对应的</a:t>
            </a:r>
            <a:r>
              <a:rPr lang="en-US" altLang="zh-CN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context</a:t>
            </a:r>
            <a:r>
              <a:rPr lang="zh-CN" altLang="zh-CN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为空，则使用自定义的方法</a:t>
            </a:r>
            <a:r>
              <a:rPr lang="en-US" altLang="zh-CN" dirty="0" err="1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drop_message</a:t>
            </a:r>
            <a:r>
              <a:rPr lang="zh-CN" altLang="zh-CN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释放该消息队列，从全局队列中</a:t>
            </a:r>
            <a:r>
              <a:rPr lang="en-US" altLang="zh-CN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pop</a:t>
            </a:r>
            <a:r>
              <a:rPr lang="zh-CN" altLang="zh-CN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出下一个服务消息队列并返回；如果对应的</a:t>
            </a:r>
            <a:r>
              <a:rPr lang="en-US" altLang="zh-CN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context</a:t>
            </a:r>
            <a:r>
              <a:rPr lang="zh-CN" altLang="zh-CN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不为空，则从服务消息队列中</a:t>
            </a:r>
            <a:r>
              <a:rPr lang="en-US" altLang="zh-CN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pop</a:t>
            </a:r>
            <a:r>
              <a:rPr lang="zh-CN" altLang="zh-CN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出下一个消息，如果消息队列为空，则释放该</a:t>
            </a:r>
            <a:r>
              <a:rPr lang="en-US" altLang="zh-CN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context</a:t>
            </a:r>
            <a:r>
              <a:rPr lang="zh-CN" altLang="zh-CN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，从全局队列中</a:t>
            </a:r>
            <a:r>
              <a:rPr lang="en-US" altLang="zh-CN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pop</a:t>
            </a:r>
            <a:r>
              <a:rPr lang="zh-CN" altLang="zh-CN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出下一个服务消息队列并返回</a:t>
            </a:r>
            <a:r>
              <a:rPr lang="en-US" altLang="zh-CN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;</a:t>
            </a:r>
            <a:r>
              <a:rPr lang="zh-CN" altLang="zh-CN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如果消息队列不为空，则通过</a:t>
            </a:r>
            <a:r>
              <a:rPr lang="en-US" altLang="zh-CN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weight</a:t>
            </a:r>
            <a:r>
              <a:rPr lang="zh-CN" altLang="zh-CN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修改循环控制变量的值，然后检查队列是否过载，过载的话进行错误处理。然后分发消息，由服务的回调函数来处理消息。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67" y="1103949"/>
            <a:ext cx="6462062" cy="509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9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04"/>
          <a:stretch/>
        </p:blipFill>
        <p:spPr>
          <a:xfrm>
            <a:off x="0" y="14514"/>
            <a:ext cx="12192000" cy="6843486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4000">
                <a:srgbClr val="3E7886">
                  <a:alpha val="98000"/>
                </a:srgbClr>
              </a:gs>
              <a:gs pos="96000">
                <a:srgbClr val="274B53">
                  <a:alpha val="97000"/>
                </a:srgbClr>
              </a:gs>
            </a:gsLst>
            <a:lin ang="5400000" scaled="1"/>
          </a:gradFill>
        </p:spPr>
        <p:txBody>
          <a:bodyPr wrap="square" rtlCol="0" anchor="ctr">
            <a:spAutoFit/>
          </a:bodyPr>
          <a:lstStyle/>
          <a:p>
            <a:pPr algn="ctr">
              <a:spcBef>
                <a:spcPct val="0"/>
              </a:spcBef>
            </a:pPr>
            <a:endParaRPr lang="zh-CN" altLang="en-US" sz="2000">
              <a:solidFill>
                <a:srgbClr val="222B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222944" y="2714503"/>
            <a:ext cx="9182881" cy="1235760"/>
            <a:chOff x="2387021" y="2714503"/>
            <a:chExt cx="9182881" cy="1235760"/>
          </a:xfrm>
        </p:grpSpPr>
        <p:sp>
          <p:nvSpPr>
            <p:cNvPr id="30" name="圆角矩形 29"/>
            <p:cNvSpPr/>
            <p:nvPr/>
          </p:nvSpPr>
          <p:spPr>
            <a:xfrm>
              <a:off x="2387021" y="2714503"/>
              <a:ext cx="1235760" cy="1235760"/>
            </a:xfrm>
            <a:prstGeom prst="roundRect">
              <a:avLst>
                <a:gd name="adj" fmla="val 21355"/>
              </a:avLst>
            </a:prstGeom>
            <a:solidFill>
              <a:schemeClr val="bg1"/>
            </a:solidFill>
            <a:ln>
              <a:noFill/>
            </a:ln>
            <a:effectLst>
              <a:outerShdw blurRad="88900" sx="102000" sy="1020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Freeform 245"/>
            <p:cNvSpPr>
              <a:spLocks/>
            </p:cNvSpPr>
            <p:nvPr/>
          </p:nvSpPr>
          <p:spPr bwMode="auto">
            <a:xfrm>
              <a:off x="2609737" y="2985878"/>
              <a:ext cx="693010" cy="693010"/>
            </a:xfrm>
            <a:custGeom>
              <a:avLst/>
              <a:gdLst/>
              <a:ahLst/>
              <a:cxnLst>
                <a:cxn ang="0">
                  <a:pos x="68" y="3"/>
                </a:cxn>
                <a:cxn ang="0">
                  <a:pos x="58" y="61"/>
                </a:cxn>
                <a:cxn ang="0">
                  <a:pos x="57" y="63"/>
                </a:cxn>
                <a:cxn ang="0">
                  <a:pos x="56" y="63"/>
                </a:cxn>
                <a:cxn ang="0">
                  <a:pos x="55" y="63"/>
                </a:cxn>
                <a:cxn ang="0">
                  <a:pos x="38" y="56"/>
                </a:cxn>
                <a:cxn ang="0">
                  <a:pos x="28" y="67"/>
                </a:cxn>
                <a:cxn ang="0">
                  <a:pos x="26" y="68"/>
                </a:cxn>
                <a:cxn ang="0">
                  <a:pos x="26" y="68"/>
                </a:cxn>
                <a:cxn ang="0">
                  <a:pos x="24" y="65"/>
                </a:cxn>
                <a:cxn ang="0">
                  <a:pos x="24" y="52"/>
                </a:cxn>
                <a:cxn ang="0">
                  <a:pos x="57" y="12"/>
                </a:cxn>
                <a:cxn ang="0">
                  <a:pos x="16" y="47"/>
                </a:cxn>
                <a:cxn ang="0">
                  <a:pos x="1" y="41"/>
                </a:cxn>
                <a:cxn ang="0">
                  <a:pos x="0" y="39"/>
                </a:cxn>
                <a:cxn ang="0">
                  <a:pos x="1" y="36"/>
                </a:cxn>
                <a:cxn ang="0">
                  <a:pos x="64" y="0"/>
                </a:cxn>
                <a:cxn ang="0">
                  <a:pos x="65" y="0"/>
                </a:cxn>
                <a:cxn ang="0">
                  <a:pos x="67" y="0"/>
                </a:cxn>
                <a:cxn ang="0">
                  <a:pos x="68" y="3"/>
                </a:cxn>
              </a:cxnLst>
              <a:rect l="0" t="0" r="r" b="b"/>
              <a:pathLst>
                <a:path w="68" h="68">
                  <a:moveTo>
                    <a:pt x="68" y="3"/>
                  </a:moveTo>
                  <a:cubicBezTo>
                    <a:pt x="58" y="61"/>
                    <a:pt x="58" y="61"/>
                    <a:pt x="58" y="61"/>
                  </a:cubicBezTo>
                  <a:cubicBezTo>
                    <a:pt x="58" y="62"/>
                    <a:pt x="57" y="62"/>
                    <a:pt x="57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7"/>
                    <a:pt x="27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5" y="67"/>
                    <a:pt x="24" y="66"/>
                    <a:pt x="24" y="65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0"/>
                    <a:pt x="0" y="40"/>
                    <a:pt x="0" y="39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6" y="0"/>
                    <a:pt x="66" y="0"/>
                    <a:pt x="67" y="0"/>
                  </a:cubicBezTo>
                  <a:cubicBezTo>
                    <a:pt x="68" y="1"/>
                    <a:pt x="68" y="2"/>
                    <a:pt x="68" y="3"/>
                  </a:cubicBezTo>
                  <a:close/>
                </a:path>
              </a:pathLst>
            </a:custGeom>
            <a:gradFill>
              <a:gsLst>
                <a:gs pos="0">
                  <a:srgbClr val="3E7886"/>
                </a:gs>
                <a:gs pos="100000">
                  <a:srgbClr val="284D56"/>
                </a:gs>
              </a:gsLst>
              <a:lin ang="108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TextBox 64"/>
            <p:cNvSpPr txBox="1"/>
            <p:nvPr/>
          </p:nvSpPr>
          <p:spPr>
            <a:xfrm>
              <a:off x="4008665" y="2985878"/>
              <a:ext cx="75612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05   </a:t>
              </a:r>
              <a:r>
                <a:rPr lang="zh-CN" altLang="en-US" sz="44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应用现状及优缺点</a:t>
              </a:r>
              <a:endPara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TextBox 24"/>
          <p:cNvSpPr txBox="1">
            <a:spLocks noChangeArrowheads="1"/>
          </p:cNvSpPr>
          <p:nvPr/>
        </p:nvSpPr>
        <p:spPr bwMode="auto">
          <a:xfrm>
            <a:off x="5666597" y="3854255"/>
            <a:ext cx="2266220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l"/>
              <a:defRPr>
                <a:solidFill>
                  <a:srgbClr val="FCFCFC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 smtClean="0"/>
              <a:t>应用现状</a:t>
            </a:r>
            <a:endParaRPr lang="zh-CN" altLang="en-US" dirty="0"/>
          </a:p>
        </p:txBody>
      </p:sp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5666597" y="4288646"/>
            <a:ext cx="174738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l"/>
              <a:defRPr>
                <a:solidFill>
                  <a:srgbClr val="FCFCFC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 smtClean="0"/>
              <a:t>优缺点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300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1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13" grpId="0"/>
        </p:bldLst>
      </p:timing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589667" y="429919"/>
            <a:ext cx="2064634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 b="1" dirty="0" smtClean="0">
                <a:gradFill>
                  <a:gsLst>
                    <a:gs pos="1000">
                      <a:srgbClr val="3E7886"/>
                    </a:gs>
                    <a:gs pos="89000">
                      <a:srgbClr val="2D57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5.1 </a:t>
            </a:r>
            <a:r>
              <a:rPr lang="zh-CN" altLang="en-US" sz="2400" b="1" dirty="0" smtClean="0">
                <a:gradFill>
                  <a:gsLst>
                    <a:gs pos="1000">
                      <a:srgbClr val="3E7886"/>
                    </a:gs>
                    <a:gs pos="89000">
                      <a:srgbClr val="2D57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应用现状</a:t>
            </a:r>
            <a:endParaRPr lang="zh-CN" altLang="en-US" sz="2400" dirty="0">
              <a:gradFill>
                <a:gsLst>
                  <a:gs pos="1000">
                    <a:srgbClr val="3E7886"/>
                  </a:gs>
                  <a:gs pos="89000">
                    <a:srgbClr val="2D576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357284" y="2008841"/>
            <a:ext cx="1732053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dirty="0" smtClean="0">
                <a:solidFill>
                  <a:srgbClr val="222B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网络游戏</a:t>
            </a:r>
            <a:endParaRPr lang="zh-CN" altLang="en-US" dirty="0">
              <a:solidFill>
                <a:srgbClr val="222B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1459332" y="2474743"/>
            <a:ext cx="314325" cy="0"/>
          </a:xfrm>
          <a:prstGeom prst="line">
            <a:avLst/>
          </a:prstGeom>
          <a:ln w="28575">
            <a:solidFill>
              <a:srgbClr val="3E7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335970" y="3106539"/>
            <a:ext cx="1732053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dirty="0" smtClean="0">
                <a:solidFill>
                  <a:srgbClr val="222B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金融领域</a:t>
            </a:r>
            <a:endParaRPr lang="zh-CN" altLang="en-US" dirty="0">
              <a:solidFill>
                <a:srgbClr val="222B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1459331" y="3601477"/>
            <a:ext cx="314325" cy="0"/>
          </a:xfrm>
          <a:prstGeom prst="line">
            <a:avLst/>
          </a:prstGeom>
          <a:ln w="28575">
            <a:solidFill>
              <a:srgbClr val="3E7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1338941" y="4219250"/>
            <a:ext cx="1732053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dirty="0" smtClean="0">
                <a:solidFill>
                  <a:srgbClr val="222B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dirty="0" smtClean="0">
                <a:solidFill>
                  <a:srgbClr val="222B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endParaRPr lang="zh-CN" altLang="en-US" dirty="0">
              <a:solidFill>
                <a:srgbClr val="222B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459330" y="4757492"/>
            <a:ext cx="314325" cy="0"/>
          </a:xfrm>
          <a:prstGeom prst="line">
            <a:avLst/>
          </a:prstGeom>
          <a:ln w="28575">
            <a:solidFill>
              <a:srgbClr val="3E7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698854" y="1934665"/>
            <a:ext cx="540078" cy="540078"/>
            <a:chOff x="-540078" y="2100752"/>
            <a:chExt cx="540078" cy="540078"/>
          </a:xfrm>
        </p:grpSpPr>
        <p:sp>
          <p:nvSpPr>
            <p:cNvPr id="7" name="椭圆 6"/>
            <p:cNvSpPr/>
            <p:nvPr/>
          </p:nvSpPr>
          <p:spPr>
            <a:xfrm>
              <a:off x="-540078" y="2100752"/>
              <a:ext cx="540078" cy="540078"/>
            </a:xfrm>
            <a:prstGeom prst="ellipse">
              <a:avLst/>
            </a:prstGeom>
            <a:gradFill>
              <a:gsLst>
                <a:gs pos="0">
                  <a:srgbClr val="2D5761"/>
                </a:gs>
                <a:gs pos="100000">
                  <a:srgbClr val="3E7886"/>
                </a:gs>
              </a:gsLst>
              <a:lin ang="13800000" scaled="0"/>
            </a:gradFill>
          </p:spPr>
          <p:txBody>
            <a:bodyPr wrap="square" rtlCol="0" anchor="ctr">
              <a:spAutoFit/>
            </a:bodyPr>
            <a:lstStyle/>
            <a:p>
              <a:pPr algn="ctr">
                <a:spcBef>
                  <a:spcPct val="0"/>
                </a:spcBef>
              </a:pPr>
              <a:endParaRPr lang="zh-CN" altLang="en-US" sz="2000">
                <a:solidFill>
                  <a:srgbClr val="222B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19"/>
            <p:cNvSpPr>
              <a:spLocks noEditPoints="1"/>
            </p:cNvSpPr>
            <p:nvPr/>
          </p:nvSpPr>
          <p:spPr bwMode="auto">
            <a:xfrm>
              <a:off x="-428543" y="2242139"/>
              <a:ext cx="319856" cy="257304"/>
            </a:xfrm>
            <a:custGeom>
              <a:avLst/>
              <a:gdLst>
                <a:gd name="T0" fmla="*/ 393 w 400"/>
                <a:gd name="T1" fmla="*/ 61 h 322"/>
                <a:gd name="T2" fmla="*/ 300 w 400"/>
                <a:gd name="T3" fmla="*/ 3 h 322"/>
                <a:gd name="T4" fmla="*/ 286 w 400"/>
                <a:gd name="T5" fmla="*/ 3 h 322"/>
                <a:gd name="T6" fmla="*/ 200 w 400"/>
                <a:gd name="T7" fmla="*/ 57 h 322"/>
                <a:gd name="T8" fmla="*/ 113 w 400"/>
                <a:gd name="T9" fmla="*/ 3 h 322"/>
                <a:gd name="T10" fmla="*/ 100 w 400"/>
                <a:gd name="T11" fmla="*/ 3 h 322"/>
                <a:gd name="T12" fmla="*/ 6 w 400"/>
                <a:gd name="T13" fmla="*/ 61 h 322"/>
                <a:gd name="T14" fmla="*/ 0 w 400"/>
                <a:gd name="T15" fmla="*/ 73 h 322"/>
                <a:gd name="T16" fmla="*/ 0 w 400"/>
                <a:gd name="T17" fmla="*/ 307 h 322"/>
                <a:gd name="T18" fmla="*/ 6 w 400"/>
                <a:gd name="T19" fmla="*/ 319 h 322"/>
                <a:gd name="T20" fmla="*/ 20 w 400"/>
                <a:gd name="T21" fmla="*/ 319 h 322"/>
                <a:gd name="T22" fmla="*/ 106 w 400"/>
                <a:gd name="T23" fmla="*/ 265 h 322"/>
                <a:gd name="T24" fmla="*/ 193 w 400"/>
                <a:gd name="T25" fmla="*/ 319 h 322"/>
                <a:gd name="T26" fmla="*/ 207 w 400"/>
                <a:gd name="T27" fmla="*/ 319 h 322"/>
                <a:gd name="T28" fmla="*/ 293 w 400"/>
                <a:gd name="T29" fmla="*/ 265 h 322"/>
                <a:gd name="T30" fmla="*/ 380 w 400"/>
                <a:gd name="T31" fmla="*/ 319 h 322"/>
                <a:gd name="T32" fmla="*/ 387 w 400"/>
                <a:gd name="T33" fmla="*/ 321 h 322"/>
                <a:gd name="T34" fmla="*/ 393 w 400"/>
                <a:gd name="T35" fmla="*/ 319 h 322"/>
                <a:gd name="T36" fmla="*/ 400 w 400"/>
                <a:gd name="T37" fmla="*/ 307 h 322"/>
                <a:gd name="T38" fmla="*/ 400 w 400"/>
                <a:gd name="T39" fmla="*/ 73 h 322"/>
                <a:gd name="T40" fmla="*/ 393 w 400"/>
                <a:gd name="T41" fmla="*/ 61 h 322"/>
                <a:gd name="T42" fmla="*/ 93 w 400"/>
                <a:gd name="T43" fmla="*/ 241 h 322"/>
                <a:gd name="T44" fmla="*/ 26 w 400"/>
                <a:gd name="T45" fmla="*/ 283 h 322"/>
                <a:gd name="T46" fmla="*/ 26 w 400"/>
                <a:gd name="T47" fmla="*/ 81 h 322"/>
                <a:gd name="T48" fmla="*/ 93 w 400"/>
                <a:gd name="T49" fmla="*/ 39 h 322"/>
                <a:gd name="T50" fmla="*/ 93 w 400"/>
                <a:gd name="T51" fmla="*/ 241 h 322"/>
                <a:gd name="T52" fmla="*/ 187 w 400"/>
                <a:gd name="T53" fmla="*/ 283 h 322"/>
                <a:gd name="T54" fmla="*/ 119 w 400"/>
                <a:gd name="T55" fmla="*/ 241 h 322"/>
                <a:gd name="T56" fmla="*/ 119 w 400"/>
                <a:gd name="T57" fmla="*/ 39 h 322"/>
                <a:gd name="T58" fmla="*/ 187 w 400"/>
                <a:gd name="T59" fmla="*/ 81 h 322"/>
                <a:gd name="T60" fmla="*/ 187 w 400"/>
                <a:gd name="T61" fmla="*/ 283 h 322"/>
                <a:gd name="T62" fmla="*/ 280 w 400"/>
                <a:gd name="T63" fmla="*/ 241 h 322"/>
                <a:gd name="T64" fmla="*/ 213 w 400"/>
                <a:gd name="T65" fmla="*/ 283 h 322"/>
                <a:gd name="T66" fmla="*/ 213 w 400"/>
                <a:gd name="T67" fmla="*/ 81 h 322"/>
                <a:gd name="T68" fmla="*/ 280 w 400"/>
                <a:gd name="T69" fmla="*/ 39 h 322"/>
                <a:gd name="T70" fmla="*/ 280 w 400"/>
                <a:gd name="T71" fmla="*/ 241 h 322"/>
                <a:gd name="T72" fmla="*/ 374 w 400"/>
                <a:gd name="T73" fmla="*/ 283 h 322"/>
                <a:gd name="T74" fmla="*/ 306 w 400"/>
                <a:gd name="T75" fmla="*/ 241 h 322"/>
                <a:gd name="T76" fmla="*/ 306 w 400"/>
                <a:gd name="T77" fmla="*/ 39 h 322"/>
                <a:gd name="T78" fmla="*/ 374 w 400"/>
                <a:gd name="T79" fmla="*/ 81 h 322"/>
                <a:gd name="T80" fmla="*/ 374 w 400"/>
                <a:gd name="T81" fmla="*/ 283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00" h="322">
                  <a:moveTo>
                    <a:pt x="393" y="61"/>
                  </a:moveTo>
                  <a:cubicBezTo>
                    <a:pt x="300" y="3"/>
                    <a:pt x="300" y="3"/>
                    <a:pt x="300" y="3"/>
                  </a:cubicBezTo>
                  <a:cubicBezTo>
                    <a:pt x="296" y="0"/>
                    <a:pt x="291" y="0"/>
                    <a:pt x="286" y="3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13" y="3"/>
                    <a:pt x="113" y="3"/>
                    <a:pt x="113" y="3"/>
                  </a:cubicBezTo>
                  <a:cubicBezTo>
                    <a:pt x="109" y="0"/>
                    <a:pt x="104" y="0"/>
                    <a:pt x="100" y="3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" y="64"/>
                    <a:pt x="0" y="68"/>
                    <a:pt x="0" y="7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12"/>
                    <a:pt x="2" y="317"/>
                    <a:pt x="6" y="319"/>
                  </a:cubicBezTo>
                  <a:cubicBezTo>
                    <a:pt x="11" y="322"/>
                    <a:pt x="16" y="321"/>
                    <a:pt x="20" y="319"/>
                  </a:cubicBezTo>
                  <a:cubicBezTo>
                    <a:pt x="106" y="265"/>
                    <a:pt x="106" y="265"/>
                    <a:pt x="106" y="265"/>
                  </a:cubicBezTo>
                  <a:cubicBezTo>
                    <a:pt x="193" y="319"/>
                    <a:pt x="193" y="319"/>
                    <a:pt x="193" y="319"/>
                  </a:cubicBezTo>
                  <a:cubicBezTo>
                    <a:pt x="197" y="322"/>
                    <a:pt x="202" y="322"/>
                    <a:pt x="207" y="319"/>
                  </a:cubicBezTo>
                  <a:cubicBezTo>
                    <a:pt x="293" y="265"/>
                    <a:pt x="293" y="265"/>
                    <a:pt x="293" y="265"/>
                  </a:cubicBezTo>
                  <a:cubicBezTo>
                    <a:pt x="380" y="319"/>
                    <a:pt x="380" y="319"/>
                    <a:pt x="380" y="319"/>
                  </a:cubicBezTo>
                  <a:cubicBezTo>
                    <a:pt x="382" y="320"/>
                    <a:pt x="384" y="321"/>
                    <a:pt x="387" y="321"/>
                  </a:cubicBezTo>
                  <a:cubicBezTo>
                    <a:pt x="389" y="321"/>
                    <a:pt x="391" y="320"/>
                    <a:pt x="393" y="319"/>
                  </a:cubicBezTo>
                  <a:cubicBezTo>
                    <a:pt x="397" y="317"/>
                    <a:pt x="400" y="312"/>
                    <a:pt x="400" y="307"/>
                  </a:cubicBezTo>
                  <a:cubicBezTo>
                    <a:pt x="400" y="73"/>
                    <a:pt x="400" y="73"/>
                    <a:pt x="400" y="73"/>
                  </a:cubicBezTo>
                  <a:cubicBezTo>
                    <a:pt x="400" y="68"/>
                    <a:pt x="397" y="64"/>
                    <a:pt x="393" y="61"/>
                  </a:cubicBezTo>
                  <a:close/>
                  <a:moveTo>
                    <a:pt x="93" y="241"/>
                  </a:moveTo>
                  <a:cubicBezTo>
                    <a:pt x="26" y="283"/>
                    <a:pt x="26" y="283"/>
                    <a:pt x="26" y="283"/>
                  </a:cubicBezTo>
                  <a:cubicBezTo>
                    <a:pt x="26" y="81"/>
                    <a:pt x="26" y="81"/>
                    <a:pt x="26" y="81"/>
                  </a:cubicBezTo>
                  <a:cubicBezTo>
                    <a:pt x="93" y="39"/>
                    <a:pt x="93" y="39"/>
                    <a:pt x="93" y="39"/>
                  </a:cubicBezTo>
                  <a:lnTo>
                    <a:pt x="93" y="241"/>
                  </a:lnTo>
                  <a:close/>
                  <a:moveTo>
                    <a:pt x="187" y="283"/>
                  </a:moveTo>
                  <a:cubicBezTo>
                    <a:pt x="119" y="241"/>
                    <a:pt x="119" y="241"/>
                    <a:pt x="119" y="241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87" y="81"/>
                    <a:pt x="187" y="81"/>
                    <a:pt x="187" y="81"/>
                  </a:cubicBezTo>
                  <a:lnTo>
                    <a:pt x="187" y="283"/>
                  </a:lnTo>
                  <a:close/>
                  <a:moveTo>
                    <a:pt x="280" y="241"/>
                  </a:moveTo>
                  <a:cubicBezTo>
                    <a:pt x="213" y="283"/>
                    <a:pt x="213" y="283"/>
                    <a:pt x="213" y="283"/>
                  </a:cubicBezTo>
                  <a:cubicBezTo>
                    <a:pt x="213" y="81"/>
                    <a:pt x="213" y="81"/>
                    <a:pt x="213" y="81"/>
                  </a:cubicBezTo>
                  <a:cubicBezTo>
                    <a:pt x="280" y="39"/>
                    <a:pt x="280" y="39"/>
                    <a:pt x="280" y="39"/>
                  </a:cubicBezTo>
                  <a:lnTo>
                    <a:pt x="280" y="241"/>
                  </a:lnTo>
                  <a:close/>
                  <a:moveTo>
                    <a:pt x="374" y="283"/>
                  </a:moveTo>
                  <a:cubicBezTo>
                    <a:pt x="306" y="241"/>
                    <a:pt x="306" y="241"/>
                    <a:pt x="306" y="241"/>
                  </a:cubicBezTo>
                  <a:cubicBezTo>
                    <a:pt x="306" y="39"/>
                    <a:pt x="306" y="39"/>
                    <a:pt x="306" y="39"/>
                  </a:cubicBezTo>
                  <a:cubicBezTo>
                    <a:pt x="374" y="81"/>
                    <a:pt x="374" y="81"/>
                    <a:pt x="374" y="81"/>
                  </a:cubicBezTo>
                  <a:lnTo>
                    <a:pt x="374" y="2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92102" y="3061399"/>
            <a:ext cx="540078" cy="540078"/>
            <a:chOff x="-540078" y="3454458"/>
            <a:chExt cx="540078" cy="540078"/>
          </a:xfrm>
        </p:grpSpPr>
        <p:sp>
          <p:nvSpPr>
            <p:cNvPr id="43" name="椭圆 42"/>
            <p:cNvSpPr/>
            <p:nvPr/>
          </p:nvSpPr>
          <p:spPr>
            <a:xfrm>
              <a:off x="-540078" y="3454458"/>
              <a:ext cx="540078" cy="540078"/>
            </a:xfrm>
            <a:prstGeom prst="ellipse">
              <a:avLst/>
            </a:prstGeom>
            <a:gradFill>
              <a:gsLst>
                <a:gs pos="0">
                  <a:srgbClr val="2D5761"/>
                </a:gs>
                <a:gs pos="100000">
                  <a:srgbClr val="3E7886"/>
                </a:gs>
              </a:gsLst>
              <a:lin ang="13800000" scaled="0"/>
            </a:gradFill>
          </p:spPr>
          <p:txBody>
            <a:bodyPr wrap="square" rtlCol="0" anchor="ctr">
              <a:spAutoFit/>
            </a:bodyPr>
            <a:lstStyle/>
            <a:p>
              <a:pPr algn="ctr">
                <a:spcBef>
                  <a:spcPct val="0"/>
                </a:spcBef>
              </a:pPr>
              <a:endParaRPr lang="zh-CN" altLang="en-US" sz="2000">
                <a:solidFill>
                  <a:srgbClr val="222B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AutoShape 4"/>
            <p:cNvSpPr>
              <a:spLocks/>
            </p:cNvSpPr>
            <p:nvPr/>
          </p:nvSpPr>
          <p:spPr bwMode="auto">
            <a:xfrm>
              <a:off x="-417887" y="3569898"/>
              <a:ext cx="309200" cy="30919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28" y="17466"/>
                  </a:moveTo>
                  <a:cubicBezTo>
                    <a:pt x="16669" y="16923"/>
                    <a:pt x="15846" y="16465"/>
                    <a:pt x="14963" y="16121"/>
                  </a:cubicBezTo>
                  <a:cubicBezTo>
                    <a:pt x="15595" y="14609"/>
                    <a:pt x="15967" y="12928"/>
                    <a:pt x="16010" y="11148"/>
                  </a:cubicBezTo>
                  <a:lnTo>
                    <a:pt x="20188" y="11148"/>
                  </a:lnTo>
                  <a:cubicBezTo>
                    <a:pt x="20097" y="13612"/>
                    <a:pt x="19065" y="15838"/>
                    <a:pt x="17428" y="17466"/>
                  </a:cubicBezTo>
                  <a:moveTo>
                    <a:pt x="1411" y="11148"/>
                  </a:moveTo>
                  <a:lnTo>
                    <a:pt x="5589" y="11148"/>
                  </a:lnTo>
                  <a:cubicBezTo>
                    <a:pt x="5632" y="12928"/>
                    <a:pt x="6004" y="14609"/>
                    <a:pt x="6636" y="16121"/>
                  </a:cubicBezTo>
                  <a:cubicBezTo>
                    <a:pt x="5753" y="16465"/>
                    <a:pt x="4931" y="16923"/>
                    <a:pt x="4171" y="17466"/>
                  </a:cubicBezTo>
                  <a:cubicBezTo>
                    <a:pt x="2534" y="15838"/>
                    <a:pt x="1502" y="13612"/>
                    <a:pt x="1411" y="11148"/>
                  </a:cubicBezTo>
                  <a:moveTo>
                    <a:pt x="3785" y="4553"/>
                  </a:moveTo>
                  <a:cubicBezTo>
                    <a:pt x="4579" y="5170"/>
                    <a:pt x="5448" y="5691"/>
                    <a:pt x="6388" y="6084"/>
                  </a:cubicBezTo>
                  <a:cubicBezTo>
                    <a:pt x="5901" y="7433"/>
                    <a:pt x="5627" y="8908"/>
                    <a:pt x="5589" y="10451"/>
                  </a:cubicBezTo>
                  <a:lnTo>
                    <a:pt x="1411" y="10451"/>
                  </a:lnTo>
                  <a:cubicBezTo>
                    <a:pt x="1494" y="8190"/>
                    <a:pt x="2376" y="6135"/>
                    <a:pt x="3785" y="4553"/>
                  </a:cubicBezTo>
                  <a:moveTo>
                    <a:pt x="11148" y="10451"/>
                  </a:moveTo>
                  <a:lnTo>
                    <a:pt x="11148" y="6950"/>
                  </a:lnTo>
                  <a:cubicBezTo>
                    <a:pt x="12339" y="6913"/>
                    <a:pt x="13484" y="6696"/>
                    <a:pt x="14558" y="6324"/>
                  </a:cubicBezTo>
                  <a:cubicBezTo>
                    <a:pt x="15018" y="7598"/>
                    <a:pt x="15276" y="8992"/>
                    <a:pt x="15314" y="10451"/>
                  </a:cubicBezTo>
                  <a:cubicBezTo>
                    <a:pt x="15314" y="10451"/>
                    <a:pt x="11148" y="10451"/>
                    <a:pt x="11148" y="10451"/>
                  </a:cubicBezTo>
                  <a:close/>
                  <a:moveTo>
                    <a:pt x="14311" y="15882"/>
                  </a:moveTo>
                  <a:cubicBezTo>
                    <a:pt x="13309" y="15559"/>
                    <a:pt x="12247" y="15380"/>
                    <a:pt x="11148" y="15346"/>
                  </a:cubicBezTo>
                  <a:lnTo>
                    <a:pt x="11148" y="11148"/>
                  </a:lnTo>
                  <a:lnTo>
                    <a:pt x="15314" y="11148"/>
                  </a:lnTo>
                  <a:cubicBezTo>
                    <a:pt x="15270" y="12844"/>
                    <a:pt x="14914" y="14445"/>
                    <a:pt x="14311" y="15882"/>
                  </a:cubicBezTo>
                  <a:moveTo>
                    <a:pt x="14683" y="16757"/>
                  </a:moveTo>
                  <a:cubicBezTo>
                    <a:pt x="15476" y="17063"/>
                    <a:pt x="16218" y="17466"/>
                    <a:pt x="16904" y="17941"/>
                  </a:cubicBezTo>
                  <a:cubicBezTo>
                    <a:pt x="15632" y="19031"/>
                    <a:pt x="14067" y="19781"/>
                    <a:pt x="12344" y="20068"/>
                  </a:cubicBezTo>
                  <a:cubicBezTo>
                    <a:pt x="13280" y="19136"/>
                    <a:pt x="14076" y="18017"/>
                    <a:pt x="14683" y="16757"/>
                  </a:cubicBezTo>
                  <a:moveTo>
                    <a:pt x="11148" y="20188"/>
                  </a:moveTo>
                  <a:lnTo>
                    <a:pt x="11148" y="16043"/>
                  </a:lnTo>
                  <a:cubicBezTo>
                    <a:pt x="12146" y="16075"/>
                    <a:pt x="13113" y="16231"/>
                    <a:pt x="14025" y="16516"/>
                  </a:cubicBezTo>
                  <a:cubicBezTo>
                    <a:pt x="13314" y="17970"/>
                    <a:pt x="12343" y="19223"/>
                    <a:pt x="11185" y="20186"/>
                  </a:cubicBezTo>
                  <a:cubicBezTo>
                    <a:pt x="11185" y="20186"/>
                    <a:pt x="11148" y="20188"/>
                    <a:pt x="11148" y="20188"/>
                  </a:cubicBezTo>
                  <a:close/>
                  <a:moveTo>
                    <a:pt x="9255" y="20068"/>
                  </a:moveTo>
                  <a:cubicBezTo>
                    <a:pt x="7532" y="19781"/>
                    <a:pt x="5967" y="19031"/>
                    <a:pt x="4695" y="17941"/>
                  </a:cubicBezTo>
                  <a:cubicBezTo>
                    <a:pt x="5381" y="17466"/>
                    <a:pt x="6123" y="17063"/>
                    <a:pt x="6916" y="16757"/>
                  </a:cubicBezTo>
                  <a:cubicBezTo>
                    <a:pt x="7523" y="18017"/>
                    <a:pt x="8319" y="19136"/>
                    <a:pt x="9255" y="20068"/>
                  </a:cubicBezTo>
                  <a:moveTo>
                    <a:pt x="10451" y="11148"/>
                  </a:moveTo>
                  <a:lnTo>
                    <a:pt x="10451" y="15346"/>
                  </a:lnTo>
                  <a:cubicBezTo>
                    <a:pt x="9352" y="15380"/>
                    <a:pt x="8290" y="15559"/>
                    <a:pt x="7288" y="15882"/>
                  </a:cubicBezTo>
                  <a:cubicBezTo>
                    <a:pt x="6685" y="14445"/>
                    <a:pt x="6329" y="12844"/>
                    <a:pt x="6285" y="11148"/>
                  </a:cubicBezTo>
                  <a:cubicBezTo>
                    <a:pt x="6285" y="11148"/>
                    <a:pt x="10451" y="11148"/>
                    <a:pt x="10451" y="11148"/>
                  </a:cubicBezTo>
                  <a:close/>
                  <a:moveTo>
                    <a:pt x="7041" y="6324"/>
                  </a:moveTo>
                  <a:cubicBezTo>
                    <a:pt x="8115" y="6696"/>
                    <a:pt x="9260" y="6913"/>
                    <a:pt x="10451" y="6950"/>
                  </a:cubicBezTo>
                  <a:lnTo>
                    <a:pt x="10451" y="10451"/>
                  </a:lnTo>
                  <a:lnTo>
                    <a:pt x="6285" y="10451"/>
                  </a:lnTo>
                  <a:cubicBezTo>
                    <a:pt x="6324" y="8992"/>
                    <a:pt x="6581" y="7598"/>
                    <a:pt x="7041" y="6324"/>
                  </a:cubicBezTo>
                  <a:moveTo>
                    <a:pt x="6651" y="5442"/>
                  </a:moveTo>
                  <a:cubicBezTo>
                    <a:pt x="5790" y="5084"/>
                    <a:pt x="4993" y="4609"/>
                    <a:pt x="4263" y="4050"/>
                  </a:cubicBezTo>
                  <a:cubicBezTo>
                    <a:pt x="5606" y="2749"/>
                    <a:pt x="7332" y="1851"/>
                    <a:pt x="9255" y="1531"/>
                  </a:cubicBezTo>
                  <a:cubicBezTo>
                    <a:pt x="8175" y="2610"/>
                    <a:pt x="7286" y="3939"/>
                    <a:pt x="6651" y="5442"/>
                  </a:cubicBezTo>
                  <a:moveTo>
                    <a:pt x="10451" y="1411"/>
                  </a:moveTo>
                  <a:lnTo>
                    <a:pt x="10451" y="6253"/>
                  </a:lnTo>
                  <a:cubicBezTo>
                    <a:pt x="9352" y="6217"/>
                    <a:pt x="8296" y="6021"/>
                    <a:pt x="7303" y="5681"/>
                  </a:cubicBezTo>
                  <a:cubicBezTo>
                    <a:pt x="8029" y="3972"/>
                    <a:pt x="9101" y="2507"/>
                    <a:pt x="10415" y="1413"/>
                  </a:cubicBezTo>
                  <a:cubicBezTo>
                    <a:pt x="10427" y="1412"/>
                    <a:pt x="10439" y="1411"/>
                    <a:pt x="10451" y="1411"/>
                  </a:cubicBezTo>
                  <a:moveTo>
                    <a:pt x="12344" y="1531"/>
                  </a:moveTo>
                  <a:cubicBezTo>
                    <a:pt x="14267" y="1851"/>
                    <a:pt x="15993" y="2749"/>
                    <a:pt x="17336" y="4050"/>
                  </a:cubicBezTo>
                  <a:cubicBezTo>
                    <a:pt x="16606" y="4609"/>
                    <a:pt x="15809" y="5084"/>
                    <a:pt x="14948" y="5442"/>
                  </a:cubicBezTo>
                  <a:cubicBezTo>
                    <a:pt x="14313" y="3939"/>
                    <a:pt x="13424" y="2610"/>
                    <a:pt x="12344" y="1531"/>
                  </a:cubicBezTo>
                  <a:moveTo>
                    <a:pt x="11184" y="1413"/>
                  </a:moveTo>
                  <a:cubicBezTo>
                    <a:pt x="12498" y="2507"/>
                    <a:pt x="13570" y="3972"/>
                    <a:pt x="14296" y="5681"/>
                  </a:cubicBezTo>
                  <a:cubicBezTo>
                    <a:pt x="13303" y="6021"/>
                    <a:pt x="12247" y="6217"/>
                    <a:pt x="11148" y="6253"/>
                  </a:cubicBezTo>
                  <a:lnTo>
                    <a:pt x="11148" y="1411"/>
                  </a:lnTo>
                  <a:cubicBezTo>
                    <a:pt x="11160" y="1411"/>
                    <a:pt x="11172" y="1412"/>
                    <a:pt x="11184" y="1413"/>
                  </a:cubicBezTo>
                  <a:moveTo>
                    <a:pt x="10414" y="20186"/>
                  </a:moveTo>
                  <a:cubicBezTo>
                    <a:pt x="9256" y="19223"/>
                    <a:pt x="8285" y="17970"/>
                    <a:pt x="7574" y="16516"/>
                  </a:cubicBezTo>
                  <a:cubicBezTo>
                    <a:pt x="8486" y="16231"/>
                    <a:pt x="9453" y="16075"/>
                    <a:pt x="10451" y="16043"/>
                  </a:cubicBezTo>
                  <a:lnTo>
                    <a:pt x="10451" y="20188"/>
                  </a:lnTo>
                  <a:cubicBezTo>
                    <a:pt x="10451" y="20188"/>
                    <a:pt x="10414" y="20186"/>
                    <a:pt x="10414" y="20186"/>
                  </a:cubicBezTo>
                  <a:close/>
                  <a:moveTo>
                    <a:pt x="20188" y="10451"/>
                  </a:moveTo>
                  <a:lnTo>
                    <a:pt x="16010" y="10451"/>
                  </a:lnTo>
                  <a:cubicBezTo>
                    <a:pt x="15972" y="8908"/>
                    <a:pt x="15698" y="7433"/>
                    <a:pt x="15211" y="6084"/>
                  </a:cubicBezTo>
                  <a:cubicBezTo>
                    <a:pt x="16151" y="5691"/>
                    <a:pt x="17020" y="5170"/>
                    <a:pt x="17814" y="4553"/>
                  </a:cubicBezTo>
                  <a:cubicBezTo>
                    <a:pt x="19223" y="6135"/>
                    <a:pt x="20105" y="8190"/>
                    <a:pt x="20188" y="10451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90971" y="4300653"/>
            <a:ext cx="540078" cy="540078"/>
            <a:chOff x="-540078" y="4817772"/>
            <a:chExt cx="540078" cy="540078"/>
          </a:xfrm>
        </p:grpSpPr>
        <p:sp>
          <p:nvSpPr>
            <p:cNvPr id="44" name="椭圆 43"/>
            <p:cNvSpPr/>
            <p:nvPr/>
          </p:nvSpPr>
          <p:spPr>
            <a:xfrm>
              <a:off x="-540078" y="4817772"/>
              <a:ext cx="540078" cy="540078"/>
            </a:xfrm>
            <a:prstGeom prst="ellipse">
              <a:avLst/>
            </a:prstGeom>
            <a:gradFill>
              <a:gsLst>
                <a:gs pos="0">
                  <a:srgbClr val="2D5761"/>
                </a:gs>
                <a:gs pos="100000">
                  <a:srgbClr val="3E7886"/>
                </a:gs>
              </a:gsLst>
              <a:lin ang="13800000" scaled="0"/>
            </a:gradFill>
          </p:spPr>
          <p:txBody>
            <a:bodyPr wrap="square" rtlCol="0" anchor="ctr">
              <a:spAutoFit/>
            </a:bodyPr>
            <a:lstStyle/>
            <a:p>
              <a:pPr algn="ctr">
                <a:spcBef>
                  <a:spcPct val="0"/>
                </a:spcBef>
              </a:pPr>
              <a:endParaRPr lang="zh-CN" altLang="en-US" sz="2000">
                <a:solidFill>
                  <a:srgbClr val="222B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-422873" y="4913187"/>
              <a:ext cx="305668" cy="349248"/>
              <a:chOff x="1504950" y="5164138"/>
              <a:chExt cx="812800" cy="928687"/>
            </a:xfrm>
            <a:solidFill>
              <a:srgbClr val="FFFFFF"/>
            </a:solidFill>
          </p:grpSpPr>
          <p:sp>
            <p:nvSpPr>
              <p:cNvPr id="29" name="AutoShape 131"/>
              <p:cNvSpPr>
                <a:spLocks/>
              </p:cNvSpPr>
              <p:nvPr/>
            </p:nvSpPr>
            <p:spPr bwMode="auto">
              <a:xfrm>
                <a:off x="1504950" y="5164138"/>
                <a:ext cx="812800" cy="9286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057" y="5400"/>
                    </a:moveTo>
                    <a:lnTo>
                      <a:pt x="20057" y="6075"/>
                    </a:lnTo>
                    <a:lnTo>
                      <a:pt x="1542" y="6075"/>
                    </a:lnTo>
                    <a:lnTo>
                      <a:pt x="1542" y="5400"/>
                    </a:lnTo>
                    <a:lnTo>
                      <a:pt x="1542" y="4725"/>
                    </a:lnTo>
                    <a:cubicBezTo>
                      <a:pt x="1542" y="4352"/>
                      <a:pt x="1887" y="4050"/>
                      <a:pt x="2314" y="4050"/>
                    </a:cubicBezTo>
                    <a:lnTo>
                      <a:pt x="19285" y="4050"/>
                    </a:lnTo>
                    <a:cubicBezTo>
                      <a:pt x="19712" y="4050"/>
                      <a:pt x="20057" y="4352"/>
                      <a:pt x="20057" y="4725"/>
                    </a:cubicBezTo>
                    <a:cubicBezTo>
                      <a:pt x="20057" y="4725"/>
                      <a:pt x="20057" y="5400"/>
                      <a:pt x="20057" y="5400"/>
                    </a:cubicBezTo>
                    <a:close/>
                    <a:moveTo>
                      <a:pt x="18514" y="18900"/>
                    </a:moveTo>
                    <a:cubicBezTo>
                      <a:pt x="18514" y="19644"/>
                      <a:pt x="17822" y="20249"/>
                      <a:pt x="16971" y="20249"/>
                    </a:cubicBezTo>
                    <a:lnTo>
                      <a:pt x="4628" y="20249"/>
                    </a:lnTo>
                    <a:cubicBezTo>
                      <a:pt x="3777" y="20249"/>
                      <a:pt x="3085" y="19644"/>
                      <a:pt x="3085" y="18900"/>
                    </a:cubicBezTo>
                    <a:lnTo>
                      <a:pt x="3085" y="7425"/>
                    </a:lnTo>
                    <a:lnTo>
                      <a:pt x="18514" y="7425"/>
                    </a:lnTo>
                    <a:cubicBezTo>
                      <a:pt x="18514" y="7425"/>
                      <a:pt x="18514" y="18900"/>
                      <a:pt x="18514" y="18900"/>
                    </a:cubicBezTo>
                    <a:close/>
                    <a:moveTo>
                      <a:pt x="6171" y="2025"/>
                    </a:moveTo>
                    <a:cubicBezTo>
                      <a:pt x="6171" y="1652"/>
                      <a:pt x="6516" y="1350"/>
                      <a:pt x="6942" y="1350"/>
                    </a:cubicBezTo>
                    <a:lnTo>
                      <a:pt x="14657" y="1350"/>
                    </a:lnTo>
                    <a:cubicBezTo>
                      <a:pt x="15083" y="1350"/>
                      <a:pt x="15428" y="1652"/>
                      <a:pt x="15428" y="2025"/>
                    </a:cubicBezTo>
                    <a:lnTo>
                      <a:pt x="15428" y="2700"/>
                    </a:lnTo>
                    <a:lnTo>
                      <a:pt x="6171" y="2700"/>
                    </a:lnTo>
                    <a:cubicBezTo>
                      <a:pt x="6171" y="2700"/>
                      <a:pt x="6171" y="2025"/>
                      <a:pt x="6171" y="2025"/>
                    </a:cubicBezTo>
                    <a:close/>
                    <a:moveTo>
                      <a:pt x="21585" y="4601"/>
                    </a:moveTo>
                    <a:cubicBezTo>
                      <a:pt x="21511" y="3541"/>
                      <a:pt x="20516" y="2700"/>
                      <a:pt x="19285" y="2700"/>
                    </a:cubicBezTo>
                    <a:lnTo>
                      <a:pt x="16971" y="2700"/>
                    </a:lnTo>
                    <a:lnTo>
                      <a:pt x="16971" y="2025"/>
                    </a:lnTo>
                    <a:cubicBezTo>
                      <a:pt x="16971" y="906"/>
                      <a:pt x="15935" y="0"/>
                      <a:pt x="14657" y="0"/>
                    </a:cubicBezTo>
                    <a:lnTo>
                      <a:pt x="6942" y="0"/>
                    </a:lnTo>
                    <a:cubicBezTo>
                      <a:pt x="5664" y="0"/>
                      <a:pt x="4628" y="906"/>
                      <a:pt x="4628" y="2025"/>
                    </a:cubicBezTo>
                    <a:lnTo>
                      <a:pt x="4628" y="2700"/>
                    </a:lnTo>
                    <a:lnTo>
                      <a:pt x="2314" y="2700"/>
                    </a:lnTo>
                    <a:cubicBezTo>
                      <a:pt x="1083" y="2700"/>
                      <a:pt x="88" y="3541"/>
                      <a:pt x="14" y="4601"/>
                    </a:cubicBezTo>
                    <a:lnTo>
                      <a:pt x="0" y="4601"/>
                    </a:lnTo>
                    <a:lnTo>
                      <a:pt x="0" y="5400"/>
                    </a:lnTo>
                    <a:lnTo>
                      <a:pt x="0" y="6075"/>
                    </a:lnTo>
                    <a:cubicBezTo>
                      <a:pt x="0" y="6820"/>
                      <a:pt x="691" y="7425"/>
                      <a:pt x="1542" y="7425"/>
                    </a:cubicBezTo>
                    <a:lnTo>
                      <a:pt x="1542" y="18900"/>
                    </a:lnTo>
                    <a:cubicBezTo>
                      <a:pt x="1542" y="20391"/>
                      <a:pt x="2924" y="21599"/>
                      <a:pt x="4628" y="21599"/>
                    </a:cubicBezTo>
                    <a:lnTo>
                      <a:pt x="16971" y="21599"/>
                    </a:lnTo>
                    <a:cubicBezTo>
                      <a:pt x="18675" y="21599"/>
                      <a:pt x="20057" y="20391"/>
                      <a:pt x="20057" y="18900"/>
                    </a:cubicBezTo>
                    <a:lnTo>
                      <a:pt x="20057" y="7425"/>
                    </a:lnTo>
                    <a:cubicBezTo>
                      <a:pt x="20908" y="7425"/>
                      <a:pt x="21599" y="6820"/>
                      <a:pt x="21599" y="6075"/>
                    </a:cubicBezTo>
                    <a:lnTo>
                      <a:pt x="21599" y="5400"/>
                    </a:lnTo>
                    <a:lnTo>
                      <a:pt x="21599" y="4601"/>
                    </a:lnTo>
                    <a:cubicBezTo>
                      <a:pt x="21599" y="4601"/>
                      <a:pt x="21585" y="4601"/>
                      <a:pt x="21585" y="460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31" name="AutoShape 132"/>
              <p:cNvSpPr>
                <a:spLocks/>
              </p:cNvSpPr>
              <p:nvPr/>
            </p:nvSpPr>
            <p:spPr bwMode="auto">
              <a:xfrm>
                <a:off x="1679575" y="5540375"/>
                <a:ext cx="115888" cy="43656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5399" y="1440"/>
                    </a:moveTo>
                    <a:lnTo>
                      <a:pt x="16199" y="1440"/>
                    </a:lnTo>
                    <a:lnTo>
                      <a:pt x="16199" y="20160"/>
                    </a:lnTo>
                    <a:lnTo>
                      <a:pt x="5399" y="20160"/>
                    </a:lnTo>
                    <a:cubicBezTo>
                      <a:pt x="5399" y="20160"/>
                      <a:pt x="5399" y="1440"/>
                      <a:pt x="5399" y="1440"/>
                    </a:cubicBezTo>
                    <a:close/>
                    <a:moveTo>
                      <a:pt x="5399" y="21600"/>
                    </a:moveTo>
                    <a:lnTo>
                      <a:pt x="16199" y="21600"/>
                    </a:lnTo>
                    <a:cubicBezTo>
                      <a:pt x="19187" y="21600"/>
                      <a:pt x="21600" y="20956"/>
                      <a:pt x="21600" y="20160"/>
                    </a:cubicBezTo>
                    <a:lnTo>
                      <a:pt x="21600" y="1440"/>
                    </a:lnTo>
                    <a:cubicBezTo>
                      <a:pt x="21600" y="644"/>
                      <a:pt x="19187" y="0"/>
                      <a:pt x="16199" y="0"/>
                    </a:cubicBezTo>
                    <a:lnTo>
                      <a:pt x="5399" y="0"/>
                    </a:lnTo>
                    <a:cubicBezTo>
                      <a:pt x="2412" y="0"/>
                      <a:pt x="0" y="644"/>
                      <a:pt x="0" y="1440"/>
                    </a:cubicBezTo>
                    <a:lnTo>
                      <a:pt x="0" y="20160"/>
                    </a:lnTo>
                    <a:cubicBezTo>
                      <a:pt x="0" y="20956"/>
                      <a:pt x="2412" y="21600"/>
                      <a:pt x="5399" y="216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32" name="AutoShape 133"/>
              <p:cNvSpPr>
                <a:spLocks/>
              </p:cNvSpPr>
              <p:nvPr/>
            </p:nvSpPr>
            <p:spPr bwMode="auto">
              <a:xfrm>
                <a:off x="1854200" y="5540375"/>
                <a:ext cx="115888" cy="43656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5399" y="1440"/>
                    </a:moveTo>
                    <a:lnTo>
                      <a:pt x="16199" y="1440"/>
                    </a:lnTo>
                    <a:lnTo>
                      <a:pt x="16199" y="20160"/>
                    </a:lnTo>
                    <a:lnTo>
                      <a:pt x="5399" y="20160"/>
                    </a:lnTo>
                    <a:cubicBezTo>
                      <a:pt x="5399" y="20160"/>
                      <a:pt x="5399" y="1440"/>
                      <a:pt x="5399" y="1440"/>
                    </a:cubicBezTo>
                    <a:close/>
                    <a:moveTo>
                      <a:pt x="5399" y="21600"/>
                    </a:moveTo>
                    <a:lnTo>
                      <a:pt x="16199" y="21600"/>
                    </a:lnTo>
                    <a:cubicBezTo>
                      <a:pt x="19187" y="21600"/>
                      <a:pt x="21600" y="20956"/>
                      <a:pt x="21600" y="20160"/>
                    </a:cubicBezTo>
                    <a:lnTo>
                      <a:pt x="21600" y="1440"/>
                    </a:lnTo>
                    <a:cubicBezTo>
                      <a:pt x="21600" y="644"/>
                      <a:pt x="19187" y="0"/>
                      <a:pt x="16199" y="0"/>
                    </a:cubicBezTo>
                    <a:lnTo>
                      <a:pt x="5399" y="0"/>
                    </a:lnTo>
                    <a:cubicBezTo>
                      <a:pt x="2412" y="0"/>
                      <a:pt x="0" y="644"/>
                      <a:pt x="0" y="1440"/>
                    </a:cubicBezTo>
                    <a:lnTo>
                      <a:pt x="0" y="20160"/>
                    </a:lnTo>
                    <a:cubicBezTo>
                      <a:pt x="0" y="20956"/>
                      <a:pt x="2412" y="21600"/>
                      <a:pt x="5399" y="216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33" name="AutoShape 134"/>
              <p:cNvSpPr>
                <a:spLocks/>
              </p:cNvSpPr>
              <p:nvPr/>
            </p:nvSpPr>
            <p:spPr bwMode="auto">
              <a:xfrm>
                <a:off x="2027238" y="5540375"/>
                <a:ext cx="115887" cy="43656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5399" y="1440"/>
                    </a:moveTo>
                    <a:lnTo>
                      <a:pt x="16199" y="1440"/>
                    </a:lnTo>
                    <a:lnTo>
                      <a:pt x="16199" y="20160"/>
                    </a:lnTo>
                    <a:lnTo>
                      <a:pt x="5399" y="20160"/>
                    </a:lnTo>
                    <a:cubicBezTo>
                      <a:pt x="5399" y="20160"/>
                      <a:pt x="5399" y="1440"/>
                      <a:pt x="5399" y="1440"/>
                    </a:cubicBezTo>
                    <a:close/>
                    <a:moveTo>
                      <a:pt x="5399" y="21600"/>
                    </a:moveTo>
                    <a:lnTo>
                      <a:pt x="16199" y="21600"/>
                    </a:lnTo>
                    <a:cubicBezTo>
                      <a:pt x="19187" y="21600"/>
                      <a:pt x="21600" y="20956"/>
                      <a:pt x="21600" y="20160"/>
                    </a:cubicBezTo>
                    <a:lnTo>
                      <a:pt x="21600" y="1440"/>
                    </a:lnTo>
                    <a:cubicBezTo>
                      <a:pt x="21600" y="644"/>
                      <a:pt x="19187" y="0"/>
                      <a:pt x="16199" y="0"/>
                    </a:cubicBezTo>
                    <a:lnTo>
                      <a:pt x="5399" y="0"/>
                    </a:lnTo>
                    <a:cubicBezTo>
                      <a:pt x="2412" y="0"/>
                      <a:pt x="0" y="644"/>
                      <a:pt x="0" y="1440"/>
                    </a:cubicBezTo>
                    <a:lnTo>
                      <a:pt x="0" y="20160"/>
                    </a:lnTo>
                    <a:cubicBezTo>
                      <a:pt x="0" y="20956"/>
                      <a:pt x="2412" y="21600"/>
                      <a:pt x="5399" y="216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sp>
        <p:nvSpPr>
          <p:cNvPr id="11" name="文本框 10"/>
          <p:cNvSpPr txBox="1"/>
          <p:nvPr/>
        </p:nvSpPr>
        <p:spPr>
          <a:xfrm>
            <a:off x="7311244" y="2889333"/>
            <a:ext cx="2783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ADVICE</a:t>
            </a:r>
            <a:endParaRPr lang="zh-CN" altLang="en-US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394" y="926878"/>
            <a:ext cx="59817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84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3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4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/>
          <p:bldP spid="37" grpId="0"/>
          <p:bldP spid="40" grpId="0"/>
          <p:bldP spid="1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/>
          <p:bldP spid="37" grpId="0"/>
          <p:bldP spid="40" grpId="0"/>
          <p:bldP spid="11" grpId="0"/>
        </p:bld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589667" y="429919"/>
            <a:ext cx="2064634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 b="1" dirty="0" smtClean="0">
                <a:gradFill>
                  <a:gsLst>
                    <a:gs pos="1000">
                      <a:srgbClr val="3E7886"/>
                    </a:gs>
                    <a:gs pos="89000">
                      <a:srgbClr val="2D57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5.2 </a:t>
            </a:r>
            <a:r>
              <a:rPr lang="zh-CN" altLang="en-US" sz="2400" b="1" dirty="0" smtClean="0">
                <a:gradFill>
                  <a:gsLst>
                    <a:gs pos="1000">
                      <a:srgbClr val="3E7886"/>
                    </a:gs>
                    <a:gs pos="89000">
                      <a:srgbClr val="2D57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优缺点</a:t>
            </a:r>
            <a:endParaRPr lang="zh-CN" altLang="en-US" sz="2400" dirty="0">
              <a:gradFill>
                <a:gsLst>
                  <a:gs pos="1000">
                    <a:srgbClr val="3E7886"/>
                  </a:gs>
                  <a:gs pos="89000">
                    <a:srgbClr val="2D576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311244" y="2889333"/>
            <a:ext cx="2783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ADVICE</a:t>
            </a:r>
            <a:endParaRPr lang="zh-CN" altLang="en-US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20127"/>
              </p:ext>
            </p:extLst>
          </p:nvPr>
        </p:nvGraphicFramePr>
        <p:xfrm>
          <a:off x="1807964" y="1516671"/>
          <a:ext cx="8128000" cy="357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优点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缺点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非常轻量级，核心代码只有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5000</a:t>
                      </a:r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行左右，可控性好</a:t>
                      </a:r>
                      <a:r>
                        <a:rPr lang="zh-CN" altLang="zh-CN" dirty="0" smtClean="0">
                          <a:effectLst/>
                        </a:rPr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提供使用的库太少，更像是框架的框架</a:t>
                      </a:r>
                      <a:r>
                        <a:rPr lang="zh-CN" altLang="zh-CN" dirty="0" smtClean="0">
                          <a:effectLst/>
                        </a:rPr>
                        <a:t> 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高效的性能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和</a:t>
                      </a:r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对并发的支持</a:t>
                      </a:r>
                      <a:r>
                        <a:rPr lang="zh-CN" altLang="zh-CN" dirty="0" smtClean="0">
                          <a:effectLst/>
                        </a:rPr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作为一个服务器框架，没有完备的服务器开发相关的支持，很多工作都需要自己来做</a:t>
                      </a:r>
                      <a:r>
                        <a:rPr lang="zh-CN" altLang="zh-CN" dirty="0" smtClean="0">
                          <a:effectLst/>
                        </a:rPr>
                        <a:t> 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基于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Actor</a:t>
                      </a:r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模型，避免了对更多锁的需求</a:t>
                      </a:r>
                      <a:r>
                        <a:rPr lang="zh-CN" altLang="zh-CN" dirty="0" smtClean="0">
                          <a:effectLst/>
                        </a:rPr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对具有大量数据传输需求的应用的支持不够好</a:t>
                      </a:r>
                      <a:r>
                        <a:rPr lang="zh-CN" altLang="zh-CN" dirty="0" smtClean="0">
                          <a:effectLst/>
                        </a:rPr>
                        <a:t> 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运行效率高，在需要效率优化的地方可以用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实现</a:t>
                      </a:r>
                      <a:r>
                        <a:rPr lang="zh-CN" altLang="zh-CN" dirty="0" smtClean="0">
                          <a:effectLst/>
                        </a:rPr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缺乏完善的说明文档</a:t>
                      </a:r>
                      <a:r>
                        <a:rPr lang="zh-CN" altLang="zh-CN" dirty="0" smtClean="0">
                          <a:effectLst/>
                        </a:rPr>
                        <a:t> 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上层业务逻辑开发简单快速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453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04"/>
          <a:stretch/>
        </p:blipFill>
        <p:spPr>
          <a:xfrm>
            <a:off x="0" y="14514"/>
            <a:ext cx="12192000" cy="6843486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4000">
                <a:srgbClr val="3E7886">
                  <a:alpha val="98000"/>
                </a:srgbClr>
              </a:gs>
              <a:gs pos="96000">
                <a:srgbClr val="274B53">
                  <a:alpha val="97000"/>
                </a:srgbClr>
              </a:gs>
            </a:gsLst>
            <a:lin ang="5400000" scaled="1"/>
          </a:gradFill>
        </p:spPr>
        <p:txBody>
          <a:bodyPr wrap="square" rtlCol="0" anchor="ctr">
            <a:spAutoFit/>
          </a:bodyPr>
          <a:lstStyle/>
          <a:p>
            <a:pPr algn="ctr">
              <a:spcBef>
                <a:spcPct val="0"/>
              </a:spcBef>
            </a:pPr>
            <a:endParaRPr lang="zh-CN" altLang="en-US" sz="2000">
              <a:solidFill>
                <a:srgbClr val="222B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222944" y="2714503"/>
            <a:ext cx="8618624" cy="1235760"/>
            <a:chOff x="2387021" y="2714503"/>
            <a:chExt cx="8618624" cy="1235760"/>
          </a:xfrm>
        </p:grpSpPr>
        <p:sp>
          <p:nvSpPr>
            <p:cNvPr id="30" name="圆角矩形 29"/>
            <p:cNvSpPr/>
            <p:nvPr/>
          </p:nvSpPr>
          <p:spPr>
            <a:xfrm>
              <a:off x="2387021" y="2714503"/>
              <a:ext cx="1235760" cy="1235760"/>
            </a:xfrm>
            <a:prstGeom prst="roundRect">
              <a:avLst>
                <a:gd name="adj" fmla="val 21355"/>
              </a:avLst>
            </a:prstGeom>
            <a:solidFill>
              <a:schemeClr val="bg1"/>
            </a:solidFill>
            <a:ln>
              <a:noFill/>
            </a:ln>
            <a:effectLst>
              <a:outerShdw blurRad="88900" sx="102000" sy="1020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Freeform 245"/>
            <p:cNvSpPr>
              <a:spLocks/>
            </p:cNvSpPr>
            <p:nvPr/>
          </p:nvSpPr>
          <p:spPr bwMode="auto">
            <a:xfrm>
              <a:off x="2609737" y="2985878"/>
              <a:ext cx="693010" cy="693010"/>
            </a:xfrm>
            <a:custGeom>
              <a:avLst/>
              <a:gdLst/>
              <a:ahLst/>
              <a:cxnLst>
                <a:cxn ang="0">
                  <a:pos x="68" y="3"/>
                </a:cxn>
                <a:cxn ang="0">
                  <a:pos x="58" y="61"/>
                </a:cxn>
                <a:cxn ang="0">
                  <a:pos x="57" y="63"/>
                </a:cxn>
                <a:cxn ang="0">
                  <a:pos x="56" y="63"/>
                </a:cxn>
                <a:cxn ang="0">
                  <a:pos x="55" y="63"/>
                </a:cxn>
                <a:cxn ang="0">
                  <a:pos x="38" y="56"/>
                </a:cxn>
                <a:cxn ang="0">
                  <a:pos x="28" y="67"/>
                </a:cxn>
                <a:cxn ang="0">
                  <a:pos x="26" y="68"/>
                </a:cxn>
                <a:cxn ang="0">
                  <a:pos x="26" y="68"/>
                </a:cxn>
                <a:cxn ang="0">
                  <a:pos x="24" y="65"/>
                </a:cxn>
                <a:cxn ang="0">
                  <a:pos x="24" y="52"/>
                </a:cxn>
                <a:cxn ang="0">
                  <a:pos x="57" y="12"/>
                </a:cxn>
                <a:cxn ang="0">
                  <a:pos x="16" y="47"/>
                </a:cxn>
                <a:cxn ang="0">
                  <a:pos x="1" y="41"/>
                </a:cxn>
                <a:cxn ang="0">
                  <a:pos x="0" y="39"/>
                </a:cxn>
                <a:cxn ang="0">
                  <a:pos x="1" y="36"/>
                </a:cxn>
                <a:cxn ang="0">
                  <a:pos x="64" y="0"/>
                </a:cxn>
                <a:cxn ang="0">
                  <a:pos x="65" y="0"/>
                </a:cxn>
                <a:cxn ang="0">
                  <a:pos x="67" y="0"/>
                </a:cxn>
                <a:cxn ang="0">
                  <a:pos x="68" y="3"/>
                </a:cxn>
              </a:cxnLst>
              <a:rect l="0" t="0" r="r" b="b"/>
              <a:pathLst>
                <a:path w="68" h="68">
                  <a:moveTo>
                    <a:pt x="68" y="3"/>
                  </a:moveTo>
                  <a:cubicBezTo>
                    <a:pt x="58" y="61"/>
                    <a:pt x="58" y="61"/>
                    <a:pt x="58" y="61"/>
                  </a:cubicBezTo>
                  <a:cubicBezTo>
                    <a:pt x="58" y="62"/>
                    <a:pt x="57" y="62"/>
                    <a:pt x="57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7"/>
                    <a:pt x="27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5" y="67"/>
                    <a:pt x="24" y="66"/>
                    <a:pt x="24" y="65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0"/>
                    <a:pt x="0" y="40"/>
                    <a:pt x="0" y="39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6" y="0"/>
                    <a:pt x="66" y="0"/>
                    <a:pt x="67" y="0"/>
                  </a:cubicBezTo>
                  <a:cubicBezTo>
                    <a:pt x="68" y="1"/>
                    <a:pt x="68" y="2"/>
                    <a:pt x="68" y="3"/>
                  </a:cubicBezTo>
                  <a:close/>
                </a:path>
              </a:pathLst>
            </a:custGeom>
            <a:gradFill>
              <a:gsLst>
                <a:gs pos="0">
                  <a:srgbClr val="3E7886"/>
                </a:gs>
                <a:gs pos="100000">
                  <a:srgbClr val="284D56"/>
                </a:gs>
              </a:gsLst>
              <a:lin ang="108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TextBox 64"/>
            <p:cNvSpPr txBox="1"/>
            <p:nvPr/>
          </p:nvSpPr>
          <p:spPr>
            <a:xfrm>
              <a:off x="4008665" y="2985878"/>
              <a:ext cx="699698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</a:t>
              </a:r>
              <a:r>
                <a:rPr lang="en-US" altLang="zh-CN" sz="44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   </a:t>
              </a:r>
              <a:r>
                <a:rPr lang="zh-CN" altLang="en-US" sz="44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未来发展的展望</a:t>
              </a:r>
              <a:endPara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934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589666" y="429919"/>
            <a:ext cx="2974943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 b="1" dirty="0" smtClean="0">
                <a:gradFill>
                  <a:gsLst>
                    <a:gs pos="1000">
                      <a:srgbClr val="3E7886"/>
                    </a:gs>
                    <a:gs pos="89000">
                      <a:srgbClr val="2D57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6.1</a:t>
            </a:r>
            <a:r>
              <a:rPr lang="en-US" altLang="zh-CN" sz="2400" b="1" dirty="0" smtClean="0">
                <a:gradFill>
                  <a:gsLst>
                    <a:gs pos="1000">
                      <a:srgbClr val="3E7886"/>
                    </a:gs>
                    <a:gs pos="89000">
                      <a:srgbClr val="2D57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gradFill>
                  <a:gsLst>
                    <a:gs pos="1000">
                      <a:srgbClr val="3E7886"/>
                    </a:gs>
                    <a:gs pos="89000">
                      <a:srgbClr val="2D57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发展的展望</a:t>
            </a:r>
            <a:endParaRPr lang="zh-CN" altLang="en-US" sz="2400" dirty="0">
              <a:gradFill>
                <a:gsLst>
                  <a:gs pos="1000">
                    <a:srgbClr val="3E7886"/>
                  </a:gs>
                  <a:gs pos="89000">
                    <a:srgbClr val="2D576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311244" y="2889333"/>
            <a:ext cx="2783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ADVICE</a:t>
            </a:r>
            <a:endParaRPr lang="zh-CN" altLang="en-US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60260" y="1942920"/>
            <a:ext cx="10129515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400" b="1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 </a:t>
            </a:r>
            <a:r>
              <a:rPr lang="zh-CN" altLang="en-US" sz="2400" b="1" kern="100" dirty="0" smtClean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  </a:t>
            </a:r>
            <a:r>
              <a:rPr lang="en-US" altLang="zh-CN" kern="100" dirty="0" err="1" smtClean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Skynet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在</a:t>
            </a:r>
            <a:r>
              <a:rPr lang="en-US" altLang="zh-CN" kern="100" dirty="0" err="1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Github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上的表现还是很活跃的，有很多人参与到这个开源项目。希望</a:t>
            </a:r>
            <a:r>
              <a:rPr lang="en-US" altLang="zh-CN" kern="100" dirty="0" err="1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Skynet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在未来能够进一步打磨好它的底层核心，使其更加健壮、完善。另外作为服务器框架，希望它能提供一套完整的服务器开发方案，提供更多的工具、库支持；提供完整的</a:t>
            </a:r>
            <a:r>
              <a:rPr lang="en-US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API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文档和使用说明。当然我也会去尝试贡献自己的一份力量，无论是提</a:t>
            </a:r>
            <a:r>
              <a:rPr lang="en-US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bug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还是添加新功能，希望能够为</a:t>
            </a:r>
            <a:r>
              <a:rPr lang="en-US" altLang="zh-CN" kern="100" dirty="0" err="1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Skynet</a:t>
            </a:r>
            <a:r>
              <a:rPr lang="zh-CN" altLang="zh-CN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的强大做出自己的努力</a:t>
            </a:r>
            <a:r>
              <a:rPr lang="zh-CN" altLang="zh-CN" kern="100" dirty="0">
                <a:latin typeface="STFangsong" charset="-122"/>
                <a:ea typeface="STFangsong" charset="-122"/>
                <a:cs typeface="STFangsong" charset="-122"/>
              </a:rPr>
              <a:t>。</a:t>
            </a:r>
            <a:endParaRPr lang="zh-CN" altLang="zh-CN" sz="1400" kern="100" dirty="0">
              <a:latin typeface="STFangsong" charset="-122"/>
              <a:ea typeface="STFangsong" charset="-122"/>
              <a:cs typeface="ST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125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</p:bldLst>
      </p:timing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04"/>
          <a:stretch/>
        </p:blipFill>
        <p:spPr>
          <a:xfrm>
            <a:off x="0" y="14514"/>
            <a:ext cx="12192000" cy="6843486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4000">
                <a:srgbClr val="3E7886">
                  <a:alpha val="98000"/>
                </a:srgbClr>
              </a:gs>
              <a:gs pos="96000">
                <a:srgbClr val="274B53">
                  <a:alpha val="97000"/>
                </a:srgbClr>
              </a:gs>
            </a:gsLst>
            <a:lin ang="5400000" scaled="1"/>
          </a:gradFill>
        </p:spPr>
        <p:txBody>
          <a:bodyPr wrap="square" rtlCol="0" anchor="ctr">
            <a:spAutoFit/>
          </a:bodyPr>
          <a:lstStyle/>
          <a:p>
            <a:pPr algn="ctr">
              <a:spcBef>
                <a:spcPct val="0"/>
              </a:spcBef>
            </a:pPr>
            <a:endParaRPr lang="zh-CN" altLang="en-US" sz="2000">
              <a:solidFill>
                <a:srgbClr val="222B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8"/>
          <p:cNvSpPr txBox="1">
            <a:spLocks noChangeArrowheads="1"/>
          </p:cNvSpPr>
          <p:nvPr/>
        </p:nvSpPr>
        <p:spPr bwMode="auto">
          <a:xfrm>
            <a:off x="5104382" y="1619462"/>
            <a:ext cx="198323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5400" b="1">
                <a:solidFill>
                  <a:srgbClr val="FDFDFD"/>
                </a:solidFill>
                <a:latin typeface="微软雅黑" panose="020B0503020204020204" pitchFamily="34" charset="-122"/>
              </a:rPr>
              <a:t>致  谢</a:t>
            </a:r>
          </a:p>
        </p:txBody>
      </p:sp>
      <p:sp>
        <p:nvSpPr>
          <p:cNvPr id="16" name="TextBox 27"/>
          <p:cNvSpPr txBox="1">
            <a:spLocks noChangeArrowheads="1"/>
          </p:cNvSpPr>
          <p:nvPr/>
        </p:nvSpPr>
        <p:spPr bwMode="auto">
          <a:xfrm>
            <a:off x="1750048" y="2557306"/>
            <a:ext cx="8691904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FDFDFD"/>
                </a:solidFill>
                <a:latin typeface="微软雅黑" panose="020B0503020204020204" pitchFamily="34" charset="-122"/>
              </a:rPr>
              <a:t>感谢母校提供的学习与实践的机会；</a:t>
            </a:r>
            <a:endParaRPr lang="en-US" sz="2800" dirty="0">
              <a:solidFill>
                <a:srgbClr val="FDFDFD"/>
              </a:solidFill>
              <a:latin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800" dirty="0" smtClean="0">
                <a:solidFill>
                  <a:srgbClr val="FDFDFD"/>
                </a:solidFill>
                <a:latin typeface="微软雅黑" panose="020B0503020204020204" pitchFamily="34" charset="-122"/>
              </a:rPr>
              <a:t>感谢</a:t>
            </a:r>
            <a:r>
              <a:rPr lang="zh-CN" altLang="en-US" sz="2800" dirty="0" smtClean="0">
                <a:solidFill>
                  <a:srgbClr val="FDFDFD"/>
                </a:solidFill>
                <a:latin typeface="微软雅黑" panose="020B0503020204020204" pitchFamily="34" charset="-122"/>
              </a:rPr>
              <a:t>指导老师</a:t>
            </a:r>
            <a:r>
              <a:rPr lang="zh-CN" altLang="en-US" sz="2800" dirty="0">
                <a:solidFill>
                  <a:srgbClr val="FDFDFD"/>
                </a:solidFill>
                <a:latin typeface="微软雅黑" panose="020B0503020204020204" pitchFamily="34" charset="-122"/>
              </a:rPr>
              <a:t>，</a:t>
            </a:r>
            <a:r>
              <a:rPr lang="zh-CN" altLang="en-US" sz="2800" dirty="0" smtClean="0">
                <a:solidFill>
                  <a:srgbClr val="FDFDFD"/>
                </a:solidFill>
                <a:latin typeface="微软雅黑" panose="020B0503020204020204" pitchFamily="34" charset="-122"/>
              </a:rPr>
              <a:t>给予</a:t>
            </a:r>
            <a:r>
              <a:rPr lang="zh-CN" altLang="en-US" sz="2800" dirty="0">
                <a:solidFill>
                  <a:srgbClr val="FDFDFD"/>
                </a:solidFill>
                <a:latin typeface="微软雅黑" panose="020B0503020204020204" pitchFamily="34" charset="-122"/>
              </a:rPr>
              <a:t>的耐心指导；</a:t>
            </a:r>
            <a:endParaRPr lang="en-US" sz="2800" dirty="0">
              <a:solidFill>
                <a:srgbClr val="FDFDFD"/>
              </a:solidFill>
              <a:latin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FDFDFD"/>
                </a:solidFill>
                <a:latin typeface="微软雅黑" panose="020B0503020204020204" pitchFamily="34" charset="-122"/>
              </a:rPr>
              <a:t>感谢同学及舍友的不杀之恩，</a:t>
            </a:r>
            <a:endParaRPr lang="en-US" sz="2800" dirty="0">
              <a:solidFill>
                <a:srgbClr val="FDFDFD"/>
              </a:solidFill>
              <a:latin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800" dirty="0" smtClean="0">
                <a:solidFill>
                  <a:srgbClr val="FDFDFD"/>
                </a:solidFill>
                <a:latin typeface="微软雅黑" panose="020B0503020204020204" pitchFamily="34" charset="-122"/>
              </a:rPr>
              <a:t>感谢</a:t>
            </a:r>
            <a:r>
              <a:rPr lang="zh-CN" altLang="en-US" sz="2800" dirty="0" smtClean="0">
                <a:solidFill>
                  <a:srgbClr val="FDFDFD"/>
                </a:solidFill>
                <a:latin typeface="微软雅黑" panose="020B0503020204020204" pitchFamily="34" charset="-122"/>
              </a:rPr>
              <a:t>聆听</a:t>
            </a:r>
            <a:r>
              <a:rPr lang="zh-CN" altLang="en-US" sz="2800" dirty="0" smtClean="0">
                <a:solidFill>
                  <a:srgbClr val="FDFDFD"/>
                </a:solidFill>
                <a:latin typeface="微软雅黑" panose="020B0503020204020204" pitchFamily="34" charset="-122"/>
              </a:rPr>
              <a:t>！</a:t>
            </a:r>
            <a:endParaRPr lang="zh-CN" altLang="en-US" sz="2800" dirty="0">
              <a:solidFill>
                <a:srgbClr val="FDFDFD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900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1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16" grpId="0"/>
        </p:bldLst>
      </p:timing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矩形 17"/>
          <p:cNvSpPr/>
          <p:nvPr>
            <p:custDataLst>
              <p:tags r:id="rId1"/>
            </p:custDataLst>
          </p:nvPr>
        </p:nvSpPr>
        <p:spPr>
          <a:xfrm>
            <a:off x="5880847" y="2609653"/>
            <a:ext cx="546957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spcBef>
                <a:spcPct val="0"/>
              </a:spcBef>
            </a:pPr>
            <a:r>
              <a:rPr lang="zh-CN" altLang="en-US" sz="6600" b="1">
                <a:gradFill>
                  <a:gsLst>
                    <a:gs pos="0">
                      <a:srgbClr val="2D5761"/>
                    </a:gs>
                    <a:gs pos="100000">
                      <a:srgbClr val="3E7886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感谢各位观看</a:t>
            </a:r>
          </a:p>
        </p:txBody>
      </p:sp>
      <p:sp>
        <p:nvSpPr>
          <p:cNvPr id="17" name="PA_矩形 17"/>
          <p:cNvSpPr/>
          <p:nvPr>
            <p:custDataLst>
              <p:tags r:id="rId2"/>
            </p:custDataLst>
          </p:nvPr>
        </p:nvSpPr>
        <p:spPr>
          <a:xfrm>
            <a:off x="5880848" y="3602017"/>
            <a:ext cx="54695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3600" b="1">
                <a:gradFill>
                  <a:gsLst>
                    <a:gs pos="0">
                      <a:srgbClr val="2D5761"/>
                    </a:gs>
                    <a:gs pos="100000">
                      <a:srgbClr val="3E7886"/>
                    </a:gs>
                  </a:gsLst>
                  <a:lin ang="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THANKS FOR WATCHING</a:t>
            </a:r>
            <a:endParaRPr lang="zh-CN" altLang="en-US" sz="3600" b="1">
              <a:gradFill>
                <a:gsLst>
                  <a:gs pos="0">
                    <a:srgbClr val="2D5761"/>
                  </a:gs>
                  <a:gs pos="100000">
                    <a:srgbClr val="3E7886"/>
                  </a:gs>
                </a:gsLst>
                <a:lin ang="0" scaled="0"/>
              </a:gra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r="48979"/>
          <a:stretch>
            <a:fillRect/>
          </a:stretch>
        </p:blipFill>
        <p:spPr>
          <a:xfrm>
            <a:off x="1" y="0"/>
            <a:ext cx="5210171" cy="6858000"/>
          </a:xfrm>
          <a:custGeom>
            <a:avLst/>
            <a:gdLst>
              <a:gd name="connsiteX0" fmla="*/ 0 w 5210171"/>
              <a:gd name="connsiteY0" fmla="*/ 0 h 6858000"/>
              <a:gd name="connsiteX1" fmla="*/ 1816096 w 5210171"/>
              <a:gd name="connsiteY1" fmla="*/ 0 h 6858000"/>
              <a:gd name="connsiteX2" fmla="*/ 5210171 w 5210171"/>
              <a:gd name="connsiteY2" fmla="*/ 3429000 h 6858000"/>
              <a:gd name="connsiteX3" fmla="*/ 1816096 w 5210171"/>
              <a:gd name="connsiteY3" fmla="*/ 6857999 h 6858000"/>
              <a:gd name="connsiteX4" fmla="*/ 1816096 w 5210171"/>
              <a:gd name="connsiteY4" fmla="*/ 6858000 h 6858000"/>
              <a:gd name="connsiteX5" fmla="*/ 0 w 521017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10171" h="6858000">
                <a:moveTo>
                  <a:pt x="0" y="0"/>
                </a:moveTo>
                <a:lnTo>
                  <a:pt x="1816096" y="0"/>
                </a:lnTo>
                <a:lnTo>
                  <a:pt x="5210171" y="3429000"/>
                </a:lnTo>
                <a:lnTo>
                  <a:pt x="1816096" y="6857999"/>
                </a:lnTo>
                <a:lnTo>
                  <a:pt x="18160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9" name="任意多边形 28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0" y="0"/>
            <a:ext cx="5210171" cy="6858000"/>
          </a:xfrm>
          <a:custGeom>
            <a:avLst/>
            <a:gdLst>
              <a:gd name="connsiteX0" fmla="*/ 0 w 5210171"/>
              <a:gd name="connsiteY0" fmla="*/ 0 h 6858000"/>
              <a:gd name="connsiteX1" fmla="*/ 1816096 w 5210171"/>
              <a:gd name="connsiteY1" fmla="*/ 0 h 6858000"/>
              <a:gd name="connsiteX2" fmla="*/ 5210171 w 5210171"/>
              <a:gd name="connsiteY2" fmla="*/ 3429000 h 6858000"/>
              <a:gd name="connsiteX3" fmla="*/ 1816096 w 5210171"/>
              <a:gd name="connsiteY3" fmla="*/ 6857999 h 6858000"/>
              <a:gd name="connsiteX4" fmla="*/ 1816096 w 5210171"/>
              <a:gd name="connsiteY4" fmla="*/ 6858000 h 6858000"/>
              <a:gd name="connsiteX5" fmla="*/ 0 w 5210171"/>
              <a:gd name="connsiteY5" fmla="*/ 6858000 h 6858000"/>
              <a:gd name="connsiteX6" fmla="*/ 0 w 521017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0171" h="6858000">
                <a:moveTo>
                  <a:pt x="0" y="0"/>
                </a:moveTo>
                <a:lnTo>
                  <a:pt x="1816096" y="0"/>
                </a:lnTo>
                <a:lnTo>
                  <a:pt x="5210171" y="3429000"/>
                </a:lnTo>
                <a:lnTo>
                  <a:pt x="1816096" y="6857999"/>
                </a:lnTo>
                <a:lnTo>
                  <a:pt x="181609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">
                <a:srgbClr val="3E7886">
                  <a:alpha val="91000"/>
                </a:srgbClr>
              </a:gs>
              <a:gs pos="94000">
                <a:srgbClr val="284D56">
                  <a:alpha val="97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同心圆 6"/>
          <p:cNvSpPr/>
          <p:nvPr/>
        </p:nvSpPr>
        <p:spPr>
          <a:xfrm>
            <a:off x="2413649" y="2902225"/>
            <a:ext cx="1053550" cy="1053550"/>
          </a:xfrm>
          <a:prstGeom prst="donut">
            <a:avLst>
              <a:gd name="adj" fmla="val 26625"/>
            </a:avLst>
          </a:prstGeom>
          <a:solidFill>
            <a:srgbClr val="FFFFFF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0"/>
              </a:spcBef>
            </a:pPr>
            <a:endParaRPr lang="zh-CN" altLang="en-US" sz="2000">
              <a:solidFill>
                <a:srgbClr val="222B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PA_任意多边形 18"/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1421602" y="0"/>
            <a:ext cx="3788569" cy="6858000"/>
          </a:xfrm>
          <a:custGeom>
            <a:avLst/>
            <a:gdLst>
              <a:gd name="connsiteX0" fmla="*/ 0 w 3788569"/>
              <a:gd name="connsiteY0" fmla="*/ 0 h 6858000"/>
              <a:gd name="connsiteX1" fmla="*/ 394494 w 3788569"/>
              <a:gd name="connsiteY1" fmla="*/ 0 h 6858000"/>
              <a:gd name="connsiteX2" fmla="*/ 3788569 w 3788569"/>
              <a:gd name="connsiteY2" fmla="*/ 3429000 h 6858000"/>
              <a:gd name="connsiteX3" fmla="*/ 394494 w 3788569"/>
              <a:gd name="connsiteY3" fmla="*/ 6857999 h 6858000"/>
              <a:gd name="connsiteX4" fmla="*/ 394494 w 3788569"/>
              <a:gd name="connsiteY4" fmla="*/ 6858000 h 6858000"/>
              <a:gd name="connsiteX5" fmla="*/ 0 w 3788569"/>
              <a:gd name="connsiteY5" fmla="*/ 6858000 h 6858000"/>
              <a:gd name="connsiteX6" fmla="*/ 0 w 3788569"/>
              <a:gd name="connsiteY6" fmla="*/ 6857999 h 6858000"/>
              <a:gd name="connsiteX7" fmla="*/ 3394075 w 3788569"/>
              <a:gd name="connsiteY7" fmla="*/ 3429000 h 6858000"/>
              <a:gd name="connsiteX8" fmla="*/ 0 w 378856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8569" h="6858000">
                <a:moveTo>
                  <a:pt x="0" y="0"/>
                </a:moveTo>
                <a:lnTo>
                  <a:pt x="394494" y="0"/>
                </a:lnTo>
                <a:lnTo>
                  <a:pt x="3788569" y="3429000"/>
                </a:lnTo>
                <a:lnTo>
                  <a:pt x="394494" y="6857999"/>
                </a:lnTo>
                <a:lnTo>
                  <a:pt x="394494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3394075" y="3429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729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/>
          <p:bldP spid="17" grpId="0"/>
          <p:bldP spid="29" grpId="0" animBg="1"/>
          <p:bldP spid="7" grpId="0" animBg="1"/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/>
          <p:bldP spid="17" grpId="0"/>
          <p:bldP spid="29" grpId="0" animBg="1"/>
          <p:bldP spid="7" grpId="0" animBg="1"/>
          <p:bldP spid="8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圆角矩形 43"/>
          <p:cNvSpPr/>
          <p:nvPr/>
        </p:nvSpPr>
        <p:spPr>
          <a:xfrm flipV="1">
            <a:off x="4970807" y="2572483"/>
            <a:ext cx="3777633" cy="954000"/>
          </a:xfrm>
          <a:prstGeom prst="roundRect">
            <a:avLst>
              <a:gd name="adj" fmla="val 50000"/>
            </a:avLst>
          </a:prstGeom>
          <a:solidFill>
            <a:srgbClr val="B5D5DD">
              <a:alpha val="58000"/>
            </a:srgbClr>
          </a:solidFill>
        </p:spPr>
        <p:txBody>
          <a:bodyPr wrap="square" rtlCol="0" anchor="ctr">
            <a:spAutoFit/>
          </a:bodyPr>
          <a:lstStyle/>
          <a:p>
            <a:pPr algn="ctr">
              <a:spcBef>
                <a:spcPct val="0"/>
              </a:spcBef>
            </a:pPr>
            <a:endParaRPr lang="zh-CN" altLang="en-US" sz="2000">
              <a:solidFill>
                <a:srgbClr val="222B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圆角矩形 56"/>
          <p:cNvSpPr/>
          <p:nvPr/>
        </p:nvSpPr>
        <p:spPr>
          <a:xfrm flipV="1">
            <a:off x="1626214" y="2592577"/>
            <a:ext cx="4327388" cy="954000"/>
          </a:xfrm>
          <a:prstGeom prst="roundRect">
            <a:avLst>
              <a:gd name="adj" fmla="val 50000"/>
            </a:avLst>
          </a:prstGeom>
          <a:solidFill>
            <a:srgbClr val="B5D5DD">
              <a:alpha val="58000"/>
            </a:srgbClr>
          </a:solidFill>
        </p:spPr>
        <p:txBody>
          <a:bodyPr wrap="square" rtlCol="0" anchor="ctr">
            <a:spAutoFit/>
          </a:bodyPr>
          <a:lstStyle/>
          <a:p>
            <a:pPr algn="ctr">
              <a:spcBef>
                <a:spcPct val="0"/>
              </a:spcBef>
            </a:pPr>
            <a:endParaRPr lang="zh-CN" altLang="en-US" sz="2000">
              <a:solidFill>
                <a:srgbClr val="222B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89666" y="429919"/>
            <a:ext cx="3106033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 b="1" dirty="0" smtClean="0">
                <a:gradFill>
                  <a:gsLst>
                    <a:gs pos="0">
                      <a:srgbClr val="3E7886"/>
                    </a:gs>
                    <a:gs pos="100000">
                      <a:srgbClr val="2D57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 smtClean="0">
                <a:gradFill>
                  <a:gsLst>
                    <a:gs pos="0">
                      <a:srgbClr val="3E7886"/>
                    </a:gs>
                    <a:gs pos="100000">
                      <a:srgbClr val="2D57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endParaRPr lang="zh-CN" altLang="en-US" sz="2400" dirty="0">
              <a:gradFill>
                <a:gsLst>
                  <a:gs pos="0">
                    <a:srgbClr val="3E7886"/>
                  </a:gs>
                  <a:gs pos="100000">
                    <a:srgbClr val="2D576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636483" y="2581577"/>
            <a:ext cx="953194" cy="954000"/>
          </a:xfrm>
          <a:prstGeom prst="ellipse">
            <a:avLst/>
          </a:prstGeom>
          <a:gradFill>
            <a:gsLst>
              <a:gs pos="0">
                <a:srgbClr val="3E7886"/>
              </a:gs>
              <a:gs pos="100000">
                <a:srgbClr val="2D5761"/>
              </a:gs>
            </a:gsLst>
            <a:lin ang="5400000" scaled="1"/>
          </a:gradFill>
        </p:spPr>
        <p:txBody>
          <a:bodyPr wrap="square" rtlCol="0" anchor="ctr">
            <a:spAutoFit/>
          </a:bodyPr>
          <a:lstStyle/>
          <a:p>
            <a:pPr algn="ctr">
              <a:spcBef>
                <a:spcPct val="0"/>
              </a:spcBef>
            </a:pPr>
            <a:endParaRPr lang="zh-CN" altLang="en-US" sz="2000">
              <a:gradFill>
                <a:gsLst>
                  <a:gs pos="0">
                    <a:srgbClr val="3E7886"/>
                  </a:gs>
                  <a:gs pos="100000">
                    <a:srgbClr val="2D576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4970807" y="2581531"/>
            <a:ext cx="953194" cy="954000"/>
          </a:xfrm>
          <a:prstGeom prst="ellipse">
            <a:avLst/>
          </a:prstGeom>
          <a:gradFill>
            <a:gsLst>
              <a:gs pos="0">
                <a:srgbClr val="3E7886"/>
              </a:gs>
              <a:gs pos="100000">
                <a:srgbClr val="2D5761"/>
              </a:gs>
            </a:gsLst>
            <a:lin ang="5400000" scaled="1"/>
          </a:gradFill>
        </p:spPr>
        <p:txBody>
          <a:bodyPr wrap="square" rtlCol="0" anchor="ctr">
            <a:spAutoFit/>
          </a:bodyPr>
          <a:lstStyle/>
          <a:p>
            <a:pPr algn="ctr">
              <a:spcBef>
                <a:spcPct val="0"/>
              </a:spcBef>
            </a:pPr>
            <a:endParaRPr lang="zh-CN" altLang="en-US" sz="2000">
              <a:gradFill>
                <a:gsLst>
                  <a:gs pos="0">
                    <a:srgbClr val="3E7886"/>
                  </a:gs>
                  <a:gs pos="100000">
                    <a:srgbClr val="2D576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7933688" y="2572483"/>
            <a:ext cx="953194" cy="954000"/>
          </a:xfrm>
          <a:prstGeom prst="ellipse">
            <a:avLst/>
          </a:prstGeom>
          <a:gradFill>
            <a:gsLst>
              <a:gs pos="0">
                <a:srgbClr val="3E7886"/>
              </a:gs>
              <a:gs pos="100000">
                <a:srgbClr val="2D5761"/>
              </a:gs>
            </a:gsLst>
            <a:lin ang="5400000" scaled="1"/>
          </a:gradFill>
        </p:spPr>
        <p:txBody>
          <a:bodyPr wrap="square" rtlCol="0" anchor="ctr">
            <a:spAutoFit/>
          </a:bodyPr>
          <a:lstStyle/>
          <a:p>
            <a:pPr algn="ctr">
              <a:spcBef>
                <a:spcPct val="0"/>
              </a:spcBef>
            </a:pPr>
            <a:endParaRPr lang="zh-CN" altLang="en-US" sz="2000">
              <a:gradFill>
                <a:gsLst>
                  <a:gs pos="0">
                    <a:srgbClr val="3E7886"/>
                  </a:gs>
                  <a:gs pos="100000">
                    <a:srgbClr val="2D576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097481" y="1734619"/>
            <a:ext cx="0" cy="692041"/>
          </a:xfrm>
          <a:prstGeom prst="line">
            <a:avLst/>
          </a:prstGeom>
          <a:ln w="15875" cap="rnd">
            <a:solidFill>
              <a:schemeClr val="bg2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1362298" y="1065531"/>
            <a:ext cx="15607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多核</a:t>
            </a:r>
          </a:p>
        </p:txBody>
      </p:sp>
      <p:cxnSp>
        <p:nvCxnSpPr>
          <p:cNvPr id="71" name="直接连接符 70"/>
          <p:cNvCxnSpPr/>
          <p:nvPr/>
        </p:nvCxnSpPr>
        <p:spPr>
          <a:xfrm>
            <a:off x="2021404" y="1510156"/>
            <a:ext cx="198269" cy="0"/>
          </a:xfrm>
          <a:prstGeom prst="line">
            <a:avLst/>
          </a:prstGeom>
          <a:ln w="28575">
            <a:solidFill>
              <a:srgbClr val="3E7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8403473" y="1728195"/>
            <a:ext cx="0" cy="692041"/>
          </a:xfrm>
          <a:prstGeom prst="line">
            <a:avLst/>
          </a:prstGeom>
          <a:ln w="15875" cap="rnd">
            <a:solidFill>
              <a:schemeClr val="bg2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矩形 108"/>
          <p:cNvSpPr/>
          <p:nvPr/>
        </p:nvSpPr>
        <p:spPr>
          <a:xfrm>
            <a:off x="4708222" y="1065531"/>
            <a:ext cx="14783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altLang="en-US" sz="2000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多线程</a:t>
            </a:r>
            <a:endParaRPr lang="zh-CN" altLang="en-US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0" name="直接连接符 109"/>
          <p:cNvCxnSpPr/>
          <p:nvPr/>
        </p:nvCxnSpPr>
        <p:spPr>
          <a:xfrm>
            <a:off x="5282015" y="1510156"/>
            <a:ext cx="198269" cy="0"/>
          </a:xfrm>
          <a:prstGeom prst="line">
            <a:avLst/>
          </a:prstGeom>
          <a:ln w="28575">
            <a:solidFill>
              <a:srgbClr val="3E7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5381149" y="1684200"/>
            <a:ext cx="0" cy="692041"/>
          </a:xfrm>
          <a:prstGeom prst="line">
            <a:avLst/>
          </a:prstGeom>
          <a:ln w="15875" cap="rnd">
            <a:solidFill>
              <a:schemeClr val="bg2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矩形 112"/>
          <p:cNvSpPr/>
          <p:nvPr/>
        </p:nvSpPr>
        <p:spPr>
          <a:xfrm>
            <a:off x="7519408" y="1081952"/>
            <a:ext cx="17817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altLang="en-US" sz="2000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高带宽</a:t>
            </a:r>
            <a:endParaRPr lang="zh-CN" altLang="en-US" sz="2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4" name="直接连接符 113"/>
          <p:cNvCxnSpPr/>
          <p:nvPr/>
        </p:nvCxnSpPr>
        <p:spPr>
          <a:xfrm>
            <a:off x="8304339" y="1510156"/>
            <a:ext cx="198269" cy="0"/>
          </a:xfrm>
          <a:prstGeom prst="line">
            <a:avLst/>
          </a:prstGeom>
          <a:ln w="28575">
            <a:solidFill>
              <a:srgbClr val="3E7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1648234" y="4001245"/>
            <a:ext cx="7100206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700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我们编写的软件如何充分利用硬件带来的优势、提高服务端性能，特别是在不改变现有高层业务的代码基础上，那么选用一个性能高效、支持高并发的服务端框架成为关键。考虑到游戏领域的特点，服务器除了高性能的需求，还需要能够进行快速的业务逻辑的开发。</a:t>
            </a:r>
          </a:p>
        </p:txBody>
      </p:sp>
    </p:spTree>
    <p:extLst>
      <p:ext uri="{BB962C8B-B14F-4D97-AF65-F5344CB8AC3E}">
        <p14:creationId xmlns:p14="http://schemas.microsoft.com/office/powerpoint/2010/main" val="131563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7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1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5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6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9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0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3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4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7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8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1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2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5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6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9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0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 animBg="1"/>
          <p:bldP spid="57" grpId="0" animBg="1"/>
          <p:bldP spid="2" grpId="0" animBg="1"/>
          <p:bldP spid="50" grpId="0" animBg="1"/>
          <p:bldP spid="51" grpId="0" animBg="1"/>
          <p:bldP spid="70" grpId="0"/>
          <p:bldP spid="109" grpId="0"/>
          <p:bldP spid="11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 animBg="1"/>
          <p:bldP spid="57" grpId="0" animBg="1"/>
          <p:bldP spid="2" grpId="0" animBg="1"/>
          <p:bldP spid="50" grpId="0" animBg="1"/>
          <p:bldP spid="51" grpId="0" animBg="1"/>
          <p:bldP spid="70" grpId="0"/>
          <p:bldP spid="109" grpId="0"/>
          <p:bldP spid="113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589666" y="429919"/>
            <a:ext cx="3106033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 b="1" dirty="0" smtClean="0">
                <a:gradFill>
                  <a:gsLst>
                    <a:gs pos="0">
                      <a:srgbClr val="3E7886"/>
                    </a:gs>
                    <a:gs pos="100000">
                      <a:srgbClr val="2D57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 smtClean="0">
                <a:gradFill>
                  <a:gsLst>
                    <a:gs pos="0">
                      <a:srgbClr val="3E7886"/>
                    </a:gs>
                    <a:gs pos="100000">
                      <a:srgbClr val="2D57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现有的开源框架</a:t>
            </a:r>
            <a:endParaRPr lang="zh-CN" altLang="en-US" sz="2400" dirty="0">
              <a:gradFill>
                <a:gsLst>
                  <a:gs pos="0">
                    <a:srgbClr val="3E7886"/>
                  </a:gs>
                  <a:gs pos="100000">
                    <a:srgbClr val="2D576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3781168" y="2747832"/>
            <a:ext cx="953194" cy="954000"/>
          </a:xfrm>
          <a:prstGeom prst="ellipse">
            <a:avLst/>
          </a:prstGeom>
          <a:gradFill>
            <a:gsLst>
              <a:gs pos="0">
                <a:srgbClr val="3E7886"/>
              </a:gs>
              <a:gs pos="100000">
                <a:srgbClr val="2D5761"/>
              </a:gs>
            </a:gsLst>
            <a:lin ang="5400000" scaled="1"/>
          </a:gradFill>
        </p:spPr>
        <p:txBody>
          <a:bodyPr wrap="square" rtlCol="0" anchor="ctr">
            <a:spAutoFit/>
          </a:bodyPr>
          <a:lstStyle/>
          <a:p>
            <a:pPr algn="ctr">
              <a:spcBef>
                <a:spcPct val="0"/>
              </a:spcBef>
            </a:pPr>
            <a:endParaRPr lang="zh-CN" altLang="en-US" sz="2000">
              <a:gradFill>
                <a:gsLst>
                  <a:gs pos="0">
                    <a:srgbClr val="3E7886"/>
                  </a:gs>
                  <a:gs pos="100000">
                    <a:srgbClr val="2D576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7115492" y="2747786"/>
            <a:ext cx="953194" cy="954000"/>
          </a:xfrm>
          <a:prstGeom prst="ellipse">
            <a:avLst/>
          </a:prstGeom>
          <a:gradFill>
            <a:gsLst>
              <a:gs pos="0">
                <a:srgbClr val="3E7886"/>
              </a:gs>
              <a:gs pos="100000">
                <a:srgbClr val="2D5761"/>
              </a:gs>
            </a:gsLst>
            <a:lin ang="5400000" scaled="1"/>
          </a:gradFill>
        </p:spPr>
        <p:txBody>
          <a:bodyPr wrap="square" rtlCol="0" anchor="ctr">
            <a:spAutoFit/>
          </a:bodyPr>
          <a:lstStyle/>
          <a:p>
            <a:pPr algn="ctr">
              <a:spcBef>
                <a:spcPct val="0"/>
              </a:spcBef>
            </a:pPr>
            <a:endParaRPr lang="zh-CN" altLang="en-US" sz="2000">
              <a:gradFill>
                <a:gsLst>
                  <a:gs pos="0">
                    <a:srgbClr val="3E7886"/>
                  </a:gs>
                  <a:gs pos="100000">
                    <a:srgbClr val="2D576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242166" y="1900874"/>
            <a:ext cx="0" cy="692041"/>
          </a:xfrm>
          <a:prstGeom prst="line">
            <a:avLst/>
          </a:prstGeom>
          <a:ln w="15875" cap="rnd">
            <a:solidFill>
              <a:schemeClr val="bg2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3506983" y="1231786"/>
            <a:ext cx="15607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Pomelo</a:t>
            </a:r>
            <a:endParaRPr lang="zh-CN" altLang="en-US" sz="2000" dirty="0" smtClean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4166089" y="1676411"/>
            <a:ext cx="198269" cy="0"/>
          </a:xfrm>
          <a:prstGeom prst="line">
            <a:avLst/>
          </a:prstGeom>
          <a:ln w="28575">
            <a:solidFill>
              <a:srgbClr val="3E7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矩形 108"/>
          <p:cNvSpPr/>
          <p:nvPr/>
        </p:nvSpPr>
        <p:spPr>
          <a:xfrm>
            <a:off x="6852907" y="1231786"/>
            <a:ext cx="14783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 err="1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Skynet</a:t>
            </a:r>
            <a:endParaRPr lang="zh-CN" altLang="en-US" sz="2000" dirty="0" smtClean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0" name="直接连接符 109"/>
          <p:cNvCxnSpPr/>
          <p:nvPr/>
        </p:nvCxnSpPr>
        <p:spPr>
          <a:xfrm>
            <a:off x="7426700" y="1676411"/>
            <a:ext cx="198269" cy="0"/>
          </a:xfrm>
          <a:prstGeom prst="line">
            <a:avLst/>
          </a:prstGeom>
          <a:ln w="28575">
            <a:solidFill>
              <a:srgbClr val="3E7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7525834" y="1850455"/>
            <a:ext cx="0" cy="692041"/>
          </a:xfrm>
          <a:prstGeom prst="line">
            <a:avLst/>
          </a:prstGeom>
          <a:ln w="15875" cap="rnd">
            <a:solidFill>
              <a:schemeClr val="bg2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3052445" y="4109882"/>
            <a:ext cx="23794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" dirty="0">
                <a:solidFill>
                  <a:srgbClr val="595959"/>
                </a:solidFill>
                <a:ea typeface="仿宋_GB2312" charset="0"/>
                <a:cs typeface="Times New Roman" charset="0"/>
              </a:rPr>
              <a:t>基于</a:t>
            </a:r>
            <a:r>
              <a:rPr lang="en-US" altLang="zh-CN" kern="100" dirty="0" err="1">
                <a:solidFill>
                  <a:srgbClr val="595959"/>
                </a:solidFill>
                <a:ea typeface="仿宋_GB2312" charset="0"/>
                <a:cs typeface="Times New Roman" charset="0"/>
              </a:rPr>
              <a:t>Node.js</a:t>
            </a:r>
            <a:r>
              <a:rPr lang="zh-CN" altLang="zh-CN" kern="100" dirty="0">
                <a:solidFill>
                  <a:srgbClr val="595959"/>
                </a:solidFill>
                <a:ea typeface="仿宋_GB2312" charset="0"/>
                <a:cs typeface="Times New Roman" charset="0"/>
              </a:rPr>
              <a:t>的高性能、分布式游戏服务</a:t>
            </a:r>
            <a:r>
              <a:rPr lang="zh-CN" altLang="zh-CN" kern="100" dirty="0" smtClean="0">
                <a:solidFill>
                  <a:srgbClr val="595959"/>
                </a:solidFill>
                <a:ea typeface="仿宋_GB2312" charset="0"/>
                <a:cs typeface="Times New Roman" charset="0"/>
              </a:rPr>
              <a:t>框架</a:t>
            </a:r>
            <a:r>
              <a:rPr lang="en-US" altLang="zh-CN" kern="100" dirty="0" smtClean="0">
                <a:solidFill>
                  <a:srgbClr val="595959"/>
                </a:solidFill>
                <a:ea typeface="仿宋_GB2312" charset="0"/>
                <a:cs typeface="Times New Roman" charset="0"/>
              </a:rPr>
              <a:t>,</a:t>
            </a:r>
            <a:r>
              <a:rPr lang="zh-CN" altLang="en-US" kern="100" dirty="0" smtClean="0">
                <a:solidFill>
                  <a:srgbClr val="595959"/>
                </a:solidFill>
                <a:ea typeface="仿宋_GB2312" charset="0"/>
                <a:cs typeface="Times New Roman" charset="0"/>
              </a:rPr>
              <a:t>提供了丰富的相关组件和工具</a:t>
            </a:r>
            <a:r>
              <a:rPr lang="zh-CN" altLang="zh-CN" dirty="0" smtClean="0">
                <a:solidFill>
                  <a:srgbClr val="595959"/>
                </a:solidFill>
              </a:rPr>
              <a:t> </a:t>
            </a:r>
            <a:endParaRPr lang="zh-CN" altLang="en-US" dirty="0">
              <a:solidFill>
                <a:srgbClr val="595959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55971" y="4094590"/>
            <a:ext cx="275620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100" dirty="0" err="1">
                <a:solidFill>
                  <a:srgbClr val="595959"/>
                </a:solidFill>
                <a:latin typeface="仿宋_GB2312" charset="0"/>
                <a:cs typeface="Times New Roman" charset="0"/>
              </a:rPr>
              <a:t>Skynet</a:t>
            </a:r>
            <a:r>
              <a:rPr lang="zh-CN" altLang="zh-CN" kern="100" dirty="0">
                <a:solidFill>
                  <a:srgbClr val="595959"/>
                </a:solidFill>
                <a:ea typeface="仿宋_GB2312" charset="0"/>
                <a:cs typeface="Times New Roman" charset="0"/>
              </a:rPr>
              <a:t>是基于</a:t>
            </a:r>
            <a:r>
              <a:rPr lang="en-US" altLang="zh-CN" kern="100" dirty="0" err="1" smtClean="0">
                <a:solidFill>
                  <a:srgbClr val="595959"/>
                </a:solidFill>
                <a:ea typeface="仿宋_GB2312" charset="0"/>
                <a:cs typeface="Times New Roman" charset="0"/>
              </a:rPr>
              <a:t>Acto</a:t>
            </a:r>
            <a:r>
              <a:rPr lang="zh-CN" altLang="zh-CN" kern="100" dirty="0" smtClean="0">
                <a:solidFill>
                  <a:srgbClr val="595959"/>
                </a:solidFill>
                <a:ea typeface="仿宋_GB2312" charset="0"/>
                <a:cs typeface="Times New Roman" charset="0"/>
              </a:rPr>
              <a:t>模型</a:t>
            </a:r>
            <a:r>
              <a:rPr lang="zh-CN" altLang="zh-CN" kern="100" dirty="0">
                <a:solidFill>
                  <a:srgbClr val="595959"/>
                </a:solidFill>
                <a:ea typeface="仿宋_GB2312" charset="0"/>
                <a:cs typeface="Times New Roman" charset="0"/>
              </a:rPr>
              <a:t>的轻量级并发框架，核心代码</a:t>
            </a:r>
            <a:r>
              <a:rPr lang="en-US" altLang="zh-CN" kern="100" dirty="0">
                <a:solidFill>
                  <a:srgbClr val="595959"/>
                </a:solidFill>
                <a:ea typeface="仿宋_GB2312" charset="0"/>
                <a:cs typeface="Times New Roman" charset="0"/>
              </a:rPr>
              <a:t>5k</a:t>
            </a:r>
            <a:r>
              <a:rPr lang="zh-CN" altLang="zh-CN" kern="100" dirty="0">
                <a:solidFill>
                  <a:srgbClr val="595959"/>
                </a:solidFill>
                <a:ea typeface="仿宋_GB2312" charset="0"/>
                <a:cs typeface="Times New Roman" charset="0"/>
              </a:rPr>
              <a:t>左右，充分结合</a:t>
            </a:r>
            <a:r>
              <a:rPr lang="en-US" altLang="zh-CN" kern="100" dirty="0">
                <a:solidFill>
                  <a:srgbClr val="595959"/>
                </a:solidFill>
                <a:ea typeface="仿宋_GB2312" charset="0"/>
                <a:cs typeface="Times New Roman" charset="0"/>
              </a:rPr>
              <a:t>C</a:t>
            </a:r>
            <a:r>
              <a:rPr lang="zh-CN" altLang="zh-CN" kern="100" dirty="0">
                <a:solidFill>
                  <a:srgbClr val="595959"/>
                </a:solidFill>
                <a:ea typeface="仿宋_GB2312" charset="0"/>
                <a:cs typeface="Times New Roman" charset="0"/>
              </a:rPr>
              <a:t>和</a:t>
            </a:r>
            <a:r>
              <a:rPr lang="en-US" altLang="zh-CN" kern="100" dirty="0" err="1">
                <a:solidFill>
                  <a:srgbClr val="595959"/>
                </a:solidFill>
                <a:ea typeface="仿宋_GB2312" charset="0"/>
                <a:cs typeface="Times New Roman" charset="0"/>
              </a:rPr>
              <a:t>Lua</a:t>
            </a:r>
            <a:r>
              <a:rPr lang="zh-CN" altLang="zh-CN" kern="100" dirty="0">
                <a:solidFill>
                  <a:srgbClr val="595959"/>
                </a:solidFill>
                <a:ea typeface="仿宋_GB2312" charset="0"/>
                <a:cs typeface="Times New Roman" charset="0"/>
              </a:rPr>
              <a:t>的优势，提供了服务端底层服务的通信</a:t>
            </a:r>
            <a:r>
              <a:rPr lang="zh-CN" altLang="zh-CN" kern="100" dirty="0" smtClean="0">
                <a:solidFill>
                  <a:srgbClr val="595959"/>
                </a:solidFill>
                <a:ea typeface="仿宋_GB2312" charset="0"/>
                <a:cs typeface="Times New Roman" charset="0"/>
              </a:rPr>
              <a:t>机制</a:t>
            </a:r>
            <a:endParaRPr lang="zh-CN" altLang="en-US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66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3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4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7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1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5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6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50" grpId="0" animBg="1"/>
          <p:bldP spid="70" grpId="0"/>
          <p:bldP spid="10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50" grpId="0" animBg="1"/>
          <p:bldP spid="70" grpId="0"/>
          <p:bldP spid="109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04"/>
          <a:stretch/>
        </p:blipFill>
        <p:spPr>
          <a:xfrm>
            <a:off x="0" y="14514"/>
            <a:ext cx="12192000" cy="6843486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4000">
                <a:srgbClr val="3E7886">
                  <a:alpha val="98000"/>
                </a:srgbClr>
              </a:gs>
              <a:gs pos="96000">
                <a:srgbClr val="274B53">
                  <a:alpha val="97000"/>
                </a:srgbClr>
              </a:gs>
            </a:gsLst>
            <a:lin ang="5400000" scaled="1"/>
          </a:gradFill>
        </p:spPr>
        <p:txBody>
          <a:bodyPr wrap="square" rtlCol="0" anchor="ctr">
            <a:spAutoFit/>
          </a:bodyPr>
          <a:lstStyle/>
          <a:p>
            <a:pPr algn="ctr">
              <a:spcBef>
                <a:spcPct val="0"/>
              </a:spcBef>
            </a:pPr>
            <a:endParaRPr lang="zh-CN" altLang="en-US" sz="2000">
              <a:solidFill>
                <a:srgbClr val="222B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787201" y="2181103"/>
            <a:ext cx="7084037" cy="1235760"/>
            <a:chOff x="2387021" y="2714503"/>
            <a:chExt cx="7084037" cy="1235760"/>
          </a:xfrm>
        </p:grpSpPr>
        <p:sp>
          <p:nvSpPr>
            <p:cNvPr id="30" name="圆角矩形 29"/>
            <p:cNvSpPr/>
            <p:nvPr/>
          </p:nvSpPr>
          <p:spPr>
            <a:xfrm>
              <a:off x="2387021" y="2714503"/>
              <a:ext cx="1235760" cy="1235760"/>
            </a:xfrm>
            <a:prstGeom prst="roundRect">
              <a:avLst>
                <a:gd name="adj" fmla="val 21355"/>
              </a:avLst>
            </a:prstGeom>
            <a:solidFill>
              <a:schemeClr val="bg1"/>
            </a:solidFill>
            <a:ln>
              <a:noFill/>
            </a:ln>
            <a:effectLst>
              <a:outerShdw blurRad="88900" sx="102000" sy="1020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Freeform 245"/>
            <p:cNvSpPr>
              <a:spLocks/>
            </p:cNvSpPr>
            <p:nvPr/>
          </p:nvSpPr>
          <p:spPr bwMode="auto">
            <a:xfrm>
              <a:off x="2609737" y="2985878"/>
              <a:ext cx="693010" cy="693010"/>
            </a:xfrm>
            <a:custGeom>
              <a:avLst/>
              <a:gdLst/>
              <a:ahLst/>
              <a:cxnLst>
                <a:cxn ang="0">
                  <a:pos x="68" y="3"/>
                </a:cxn>
                <a:cxn ang="0">
                  <a:pos x="58" y="61"/>
                </a:cxn>
                <a:cxn ang="0">
                  <a:pos x="57" y="63"/>
                </a:cxn>
                <a:cxn ang="0">
                  <a:pos x="56" y="63"/>
                </a:cxn>
                <a:cxn ang="0">
                  <a:pos x="55" y="63"/>
                </a:cxn>
                <a:cxn ang="0">
                  <a:pos x="38" y="56"/>
                </a:cxn>
                <a:cxn ang="0">
                  <a:pos x="28" y="67"/>
                </a:cxn>
                <a:cxn ang="0">
                  <a:pos x="26" y="68"/>
                </a:cxn>
                <a:cxn ang="0">
                  <a:pos x="26" y="68"/>
                </a:cxn>
                <a:cxn ang="0">
                  <a:pos x="24" y="65"/>
                </a:cxn>
                <a:cxn ang="0">
                  <a:pos x="24" y="52"/>
                </a:cxn>
                <a:cxn ang="0">
                  <a:pos x="57" y="12"/>
                </a:cxn>
                <a:cxn ang="0">
                  <a:pos x="16" y="47"/>
                </a:cxn>
                <a:cxn ang="0">
                  <a:pos x="1" y="41"/>
                </a:cxn>
                <a:cxn ang="0">
                  <a:pos x="0" y="39"/>
                </a:cxn>
                <a:cxn ang="0">
                  <a:pos x="1" y="36"/>
                </a:cxn>
                <a:cxn ang="0">
                  <a:pos x="64" y="0"/>
                </a:cxn>
                <a:cxn ang="0">
                  <a:pos x="65" y="0"/>
                </a:cxn>
                <a:cxn ang="0">
                  <a:pos x="67" y="0"/>
                </a:cxn>
                <a:cxn ang="0">
                  <a:pos x="68" y="3"/>
                </a:cxn>
              </a:cxnLst>
              <a:rect l="0" t="0" r="r" b="b"/>
              <a:pathLst>
                <a:path w="68" h="68">
                  <a:moveTo>
                    <a:pt x="68" y="3"/>
                  </a:moveTo>
                  <a:cubicBezTo>
                    <a:pt x="58" y="61"/>
                    <a:pt x="58" y="61"/>
                    <a:pt x="58" y="61"/>
                  </a:cubicBezTo>
                  <a:cubicBezTo>
                    <a:pt x="58" y="62"/>
                    <a:pt x="57" y="62"/>
                    <a:pt x="57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7"/>
                    <a:pt x="27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5" y="67"/>
                    <a:pt x="24" y="66"/>
                    <a:pt x="24" y="65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0"/>
                    <a:pt x="0" y="40"/>
                    <a:pt x="0" y="39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6" y="0"/>
                    <a:pt x="66" y="0"/>
                    <a:pt x="67" y="0"/>
                  </a:cubicBezTo>
                  <a:cubicBezTo>
                    <a:pt x="68" y="1"/>
                    <a:pt x="68" y="2"/>
                    <a:pt x="68" y="3"/>
                  </a:cubicBezTo>
                  <a:close/>
                </a:path>
              </a:pathLst>
            </a:custGeom>
            <a:gradFill>
              <a:gsLst>
                <a:gs pos="0">
                  <a:srgbClr val="3E7886"/>
                </a:gs>
                <a:gs pos="100000">
                  <a:srgbClr val="284D56"/>
                </a:gs>
              </a:gsLst>
              <a:lin ang="108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TextBox 64"/>
            <p:cNvSpPr txBox="1"/>
            <p:nvPr/>
          </p:nvSpPr>
          <p:spPr>
            <a:xfrm>
              <a:off x="4008665" y="2985878"/>
              <a:ext cx="546239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02   </a:t>
              </a:r>
              <a:r>
                <a:rPr lang="zh-CN" altLang="en-US" sz="44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发展历史</a:t>
              </a:r>
              <a:endPara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021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589667" y="429919"/>
            <a:ext cx="2700604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 dirty="0" smtClean="0">
                <a:gradFill>
                  <a:gsLst>
                    <a:gs pos="1000">
                      <a:srgbClr val="3E7886"/>
                    </a:gs>
                    <a:gs pos="89000">
                      <a:srgbClr val="2D57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2.1</a:t>
            </a:r>
            <a:r>
              <a:rPr lang="zh-CN" altLang="en-US" sz="2400" dirty="0" smtClean="0">
                <a:gradFill>
                  <a:gsLst>
                    <a:gs pos="1000">
                      <a:srgbClr val="3E7886"/>
                    </a:gs>
                    <a:gs pos="89000">
                      <a:srgbClr val="2D5761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发展历史</a:t>
            </a:r>
            <a:endParaRPr lang="zh-CN" altLang="en-US" sz="2400" dirty="0">
              <a:gradFill>
                <a:gsLst>
                  <a:gs pos="1000">
                    <a:srgbClr val="3E7886"/>
                  </a:gs>
                  <a:gs pos="89000">
                    <a:srgbClr val="2D5761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任意多边形: 形状 8"/>
          <p:cNvSpPr/>
          <p:nvPr/>
        </p:nvSpPr>
        <p:spPr>
          <a:xfrm>
            <a:off x="0" y="2974503"/>
            <a:ext cx="12177486" cy="819144"/>
          </a:xfrm>
          <a:custGeom>
            <a:avLst/>
            <a:gdLst>
              <a:gd name="connsiteX0" fmla="*/ 0 w 12177486"/>
              <a:gd name="connsiteY0" fmla="*/ 805696 h 823872"/>
              <a:gd name="connsiteX1" fmla="*/ 3788229 w 12177486"/>
              <a:gd name="connsiteY1" fmla="*/ 326725 h 823872"/>
              <a:gd name="connsiteX2" fmla="*/ 6821715 w 12177486"/>
              <a:gd name="connsiteY2" fmla="*/ 820210 h 823872"/>
              <a:gd name="connsiteX3" fmla="*/ 9913257 w 12177486"/>
              <a:gd name="connsiteY3" fmla="*/ 7410 h 823872"/>
              <a:gd name="connsiteX4" fmla="*/ 12177486 w 12177486"/>
              <a:gd name="connsiteY4" fmla="*/ 486382 h 823872"/>
              <a:gd name="connsiteX0" fmla="*/ 0 w 12177486"/>
              <a:gd name="connsiteY0" fmla="*/ 805696 h 825056"/>
              <a:gd name="connsiteX1" fmla="*/ 3788229 w 12177486"/>
              <a:gd name="connsiteY1" fmla="*/ 326725 h 825056"/>
              <a:gd name="connsiteX2" fmla="*/ 6821715 w 12177486"/>
              <a:gd name="connsiteY2" fmla="*/ 820210 h 825056"/>
              <a:gd name="connsiteX3" fmla="*/ 9913257 w 12177486"/>
              <a:gd name="connsiteY3" fmla="*/ 7410 h 825056"/>
              <a:gd name="connsiteX4" fmla="*/ 12177486 w 12177486"/>
              <a:gd name="connsiteY4" fmla="*/ 486382 h 825056"/>
              <a:gd name="connsiteX0" fmla="*/ 0 w 12177486"/>
              <a:gd name="connsiteY0" fmla="*/ 805696 h 831751"/>
              <a:gd name="connsiteX1" fmla="*/ 3788229 w 12177486"/>
              <a:gd name="connsiteY1" fmla="*/ 326725 h 831751"/>
              <a:gd name="connsiteX2" fmla="*/ 6821715 w 12177486"/>
              <a:gd name="connsiteY2" fmla="*/ 820210 h 831751"/>
              <a:gd name="connsiteX3" fmla="*/ 9913257 w 12177486"/>
              <a:gd name="connsiteY3" fmla="*/ 7410 h 831751"/>
              <a:gd name="connsiteX4" fmla="*/ 12177486 w 12177486"/>
              <a:gd name="connsiteY4" fmla="*/ 486382 h 831751"/>
              <a:gd name="connsiteX0" fmla="*/ 0 w 12177486"/>
              <a:gd name="connsiteY0" fmla="*/ 803846 h 829901"/>
              <a:gd name="connsiteX1" fmla="*/ 3788229 w 12177486"/>
              <a:gd name="connsiteY1" fmla="*/ 324875 h 829901"/>
              <a:gd name="connsiteX2" fmla="*/ 6821715 w 12177486"/>
              <a:gd name="connsiteY2" fmla="*/ 818360 h 829901"/>
              <a:gd name="connsiteX3" fmla="*/ 9913257 w 12177486"/>
              <a:gd name="connsiteY3" fmla="*/ 5560 h 829901"/>
              <a:gd name="connsiteX4" fmla="*/ 12177486 w 12177486"/>
              <a:gd name="connsiteY4" fmla="*/ 484532 h 829901"/>
              <a:gd name="connsiteX0" fmla="*/ 0 w 12177486"/>
              <a:gd name="connsiteY0" fmla="*/ 798305 h 824360"/>
              <a:gd name="connsiteX1" fmla="*/ 3788229 w 12177486"/>
              <a:gd name="connsiteY1" fmla="*/ 319334 h 824360"/>
              <a:gd name="connsiteX2" fmla="*/ 6821715 w 12177486"/>
              <a:gd name="connsiteY2" fmla="*/ 812819 h 824360"/>
              <a:gd name="connsiteX3" fmla="*/ 9913257 w 12177486"/>
              <a:gd name="connsiteY3" fmla="*/ 19 h 824360"/>
              <a:gd name="connsiteX4" fmla="*/ 12177486 w 12177486"/>
              <a:gd name="connsiteY4" fmla="*/ 478991 h 824360"/>
              <a:gd name="connsiteX0" fmla="*/ 0 w 12177486"/>
              <a:gd name="connsiteY0" fmla="*/ 798305 h 819144"/>
              <a:gd name="connsiteX1" fmla="*/ 3788229 w 12177486"/>
              <a:gd name="connsiteY1" fmla="*/ 319334 h 819144"/>
              <a:gd name="connsiteX2" fmla="*/ 6821715 w 12177486"/>
              <a:gd name="connsiteY2" fmla="*/ 812819 h 819144"/>
              <a:gd name="connsiteX3" fmla="*/ 9913257 w 12177486"/>
              <a:gd name="connsiteY3" fmla="*/ 19 h 819144"/>
              <a:gd name="connsiteX4" fmla="*/ 12177486 w 12177486"/>
              <a:gd name="connsiteY4" fmla="*/ 478991 h 819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77486" h="819144">
                <a:moveTo>
                  <a:pt x="0" y="798305"/>
                </a:moveTo>
                <a:cubicBezTo>
                  <a:pt x="1325638" y="557610"/>
                  <a:pt x="3009417" y="65455"/>
                  <a:pt x="3788229" y="319334"/>
                </a:cubicBezTo>
                <a:cubicBezTo>
                  <a:pt x="4567041" y="573213"/>
                  <a:pt x="5800877" y="866038"/>
                  <a:pt x="6821715" y="812819"/>
                </a:cubicBezTo>
                <a:cubicBezTo>
                  <a:pt x="7842553" y="759600"/>
                  <a:pt x="8883469" y="2317"/>
                  <a:pt x="9913257" y="19"/>
                </a:cubicBezTo>
                <a:cubicBezTo>
                  <a:pt x="10943045" y="-2279"/>
                  <a:pt x="11491686" y="211686"/>
                  <a:pt x="12177486" y="478991"/>
                </a:cubicBezTo>
              </a:path>
            </a:pathLst>
          </a:custGeom>
          <a:noFill/>
          <a:ln w="19050">
            <a:solidFill>
              <a:srgbClr val="3E78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1887233" y="3316529"/>
            <a:ext cx="117553" cy="117553"/>
          </a:xfrm>
          <a:prstGeom prst="ellipse">
            <a:avLst/>
          </a:prstGeom>
          <a:solidFill>
            <a:srgbClr val="FFFFFF"/>
          </a:solidFill>
          <a:ln>
            <a:solidFill>
              <a:srgbClr val="3E78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>
            <a:off x="3947397" y="3316529"/>
            <a:ext cx="117553" cy="117553"/>
          </a:xfrm>
          <a:prstGeom prst="ellipse">
            <a:avLst/>
          </a:prstGeom>
          <a:solidFill>
            <a:srgbClr val="FFFFFF"/>
          </a:solidFill>
          <a:ln>
            <a:solidFill>
              <a:srgbClr val="3E78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>
            <a:off x="6032112" y="3722583"/>
            <a:ext cx="117553" cy="117553"/>
          </a:xfrm>
          <a:prstGeom prst="ellipse">
            <a:avLst/>
          </a:prstGeom>
          <a:solidFill>
            <a:srgbClr val="FFFFFF"/>
          </a:solidFill>
          <a:ln>
            <a:solidFill>
              <a:srgbClr val="3E78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8082169" y="3370611"/>
            <a:ext cx="117553" cy="117553"/>
          </a:xfrm>
          <a:prstGeom prst="ellipse">
            <a:avLst/>
          </a:prstGeom>
          <a:solidFill>
            <a:srgbClr val="FFFFFF"/>
          </a:solidFill>
          <a:ln>
            <a:solidFill>
              <a:srgbClr val="3E78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10166527" y="2921239"/>
            <a:ext cx="117553" cy="117553"/>
          </a:xfrm>
          <a:prstGeom prst="ellipse">
            <a:avLst/>
          </a:prstGeom>
          <a:solidFill>
            <a:srgbClr val="FFFFFF"/>
          </a:solidFill>
          <a:ln>
            <a:solidFill>
              <a:srgbClr val="3E78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文本框 113"/>
          <p:cNvSpPr txBox="1"/>
          <p:nvPr/>
        </p:nvSpPr>
        <p:spPr>
          <a:xfrm>
            <a:off x="1286963" y="2645399"/>
            <a:ext cx="1233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404040"/>
                </a:solidFill>
                <a:latin typeface="Microsoft YaHei" charset="0"/>
                <a:ea typeface="Microsoft YaHei" charset="0"/>
                <a:cs typeface="Microsoft YaHei" charset="0"/>
              </a:rPr>
              <a:t>初始想法</a:t>
            </a:r>
            <a:endParaRPr lang="zh-CN" altLang="en-US" sz="2000" dirty="0">
              <a:solidFill>
                <a:srgbClr val="40404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3301877" y="3569362"/>
            <a:ext cx="1493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2011</a:t>
            </a:r>
            <a:r>
              <a:rPr lang="zh-CN" altLang="zh-CN" sz="2000" dirty="0"/>
              <a:t>年</a:t>
            </a:r>
            <a:r>
              <a:rPr lang="en-US" altLang="zh-CN" sz="2000" dirty="0"/>
              <a:t>12</a:t>
            </a:r>
            <a:r>
              <a:rPr lang="zh-CN" altLang="zh-CN" sz="2000" dirty="0"/>
              <a:t>月 </a:t>
            </a:r>
            <a:endParaRPr lang="zh-CN" altLang="en-US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5275620" y="3146648"/>
            <a:ext cx="1745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重新用</a:t>
            </a:r>
            <a:r>
              <a:rPr lang="en-US" altLang="zh-CN" sz="20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0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7392645" y="2772940"/>
            <a:ext cx="151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v0.1.0</a:t>
            </a:r>
            <a:r>
              <a:rPr lang="zh-CN" altLang="zh-CN" sz="2000" dirty="0"/>
              <a:t>发布</a:t>
            </a:r>
            <a:endParaRPr lang="zh-CN" altLang="en-US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文本框 118"/>
          <p:cNvSpPr txBox="1"/>
          <p:nvPr/>
        </p:nvSpPr>
        <p:spPr>
          <a:xfrm>
            <a:off x="9246306" y="2540193"/>
            <a:ext cx="2299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v1.0.0 </a:t>
            </a:r>
            <a:r>
              <a:rPr lang="en-US" altLang="zh-CN" sz="2000" dirty="0" smtClean="0"/>
              <a:t>RC</a:t>
            </a:r>
            <a:endParaRPr lang="zh-CN" altLang="en-US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14106" y="3684364"/>
            <a:ext cx="981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仿宋_GB2312" charset="0"/>
                <a:cs typeface="Times New Roman" charset="0"/>
              </a:rPr>
              <a:t>2010</a:t>
            </a:r>
            <a:r>
              <a:rPr lang="zh-CN" altLang="zh-CN" kern="100" dirty="0">
                <a:ea typeface="仿宋_GB2312" charset="0"/>
                <a:cs typeface="Times New Roman" charset="0"/>
              </a:rPr>
              <a:t>年</a:t>
            </a:r>
            <a:r>
              <a:rPr lang="zh-CN" altLang="zh-CN" dirty="0"/>
              <a:t> 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977684" y="2581368"/>
            <a:ext cx="25362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kern="100" dirty="0">
                <a:latin typeface="Microsoft YaHei" charset="0"/>
                <a:ea typeface="Microsoft YaHei" charset="0"/>
                <a:cs typeface="Microsoft YaHei" charset="0"/>
              </a:rPr>
              <a:t>基于</a:t>
            </a:r>
            <a:r>
              <a:rPr lang="en-US" altLang="zh-CN" sz="2000" kern="100" dirty="0" err="1">
                <a:latin typeface="Microsoft YaHei" charset="0"/>
                <a:ea typeface="Microsoft YaHei" charset="0"/>
                <a:cs typeface="Microsoft YaHei" charset="0"/>
              </a:rPr>
              <a:t>Erlang</a:t>
            </a:r>
            <a:r>
              <a:rPr lang="zh-CN" altLang="zh-CN" sz="2000" kern="100" dirty="0">
                <a:latin typeface="Microsoft YaHei" charset="0"/>
                <a:ea typeface="Microsoft YaHei" charset="0"/>
                <a:cs typeface="Microsoft YaHei" charset="0"/>
              </a:rPr>
              <a:t>的第一版</a:t>
            </a:r>
            <a:r>
              <a:rPr lang="zh-CN" altLang="zh-CN" sz="2000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endParaRPr lang="zh-CN" altLang="en-US" sz="20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599989" y="4008819"/>
            <a:ext cx="14045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/>
              <a:t>2012</a:t>
            </a:r>
            <a:r>
              <a:rPr lang="zh-CN" altLang="zh-CN" sz="2000" dirty="0"/>
              <a:t>年</a:t>
            </a:r>
            <a:r>
              <a:rPr lang="en-US" altLang="zh-CN" sz="2000" dirty="0"/>
              <a:t>7</a:t>
            </a:r>
            <a:r>
              <a:rPr lang="zh-CN" altLang="zh-CN" sz="2000" dirty="0"/>
              <a:t>月 </a:t>
            </a:r>
            <a:endParaRPr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7392645" y="3864515"/>
            <a:ext cx="1794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仿宋_GB2312" charset="0"/>
                <a:cs typeface="Times New Roman" charset="0"/>
              </a:rPr>
              <a:t>2014</a:t>
            </a:r>
            <a:r>
              <a:rPr lang="zh-CN" altLang="zh-CN" kern="100" dirty="0">
                <a:ea typeface="仿宋_GB2312" charset="0"/>
                <a:cs typeface="Times New Roman" charset="0"/>
              </a:rPr>
              <a:t>年</a:t>
            </a:r>
            <a:r>
              <a:rPr lang="en-US" altLang="zh-CN" kern="100" dirty="0">
                <a:ea typeface="仿宋_GB2312" charset="0"/>
                <a:cs typeface="Times New Roman" charset="0"/>
              </a:rPr>
              <a:t>4</a:t>
            </a:r>
            <a:r>
              <a:rPr lang="zh-CN" altLang="zh-CN" kern="100" dirty="0">
                <a:ea typeface="仿宋_GB2312" charset="0"/>
                <a:cs typeface="Times New Roman" charset="0"/>
              </a:rPr>
              <a:t>月</a:t>
            </a:r>
            <a:r>
              <a:rPr lang="en-US" altLang="zh-CN" kern="100" dirty="0">
                <a:ea typeface="仿宋_GB2312" charset="0"/>
                <a:cs typeface="Times New Roman" charset="0"/>
              </a:rPr>
              <a:t>22</a:t>
            </a:r>
            <a:r>
              <a:rPr lang="zh-CN" altLang="zh-CN" kern="100" dirty="0">
                <a:ea typeface="仿宋_GB2312" charset="0"/>
                <a:cs typeface="Times New Roman" charset="0"/>
              </a:rPr>
              <a:t>号</a:t>
            </a:r>
            <a:r>
              <a:rPr lang="zh-CN" altLang="zh-CN" dirty="0"/>
              <a:t> 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9672726" y="3346617"/>
            <a:ext cx="1446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仿宋_GB2312" charset="0"/>
                <a:cs typeface="Times New Roman" charset="0"/>
              </a:rPr>
              <a:t>2015</a:t>
            </a:r>
            <a:r>
              <a:rPr lang="zh-CN" altLang="zh-CN" kern="100" dirty="0">
                <a:ea typeface="仿宋_GB2312" charset="0"/>
                <a:cs typeface="Times New Roman" charset="0"/>
              </a:rPr>
              <a:t>年</a:t>
            </a:r>
            <a:r>
              <a:rPr lang="en-US" altLang="zh-CN" kern="100" dirty="0">
                <a:ea typeface="仿宋_GB2312" charset="0"/>
                <a:cs typeface="Times New Roman" charset="0"/>
              </a:rPr>
              <a:t>12</a:t>
            </a:r>
            <a:r>
              <a:rPr lang="zh-CN" altLang="zh-CN" kern="100" dirty="0">
                <a:ea typeface="仿宋_GB2312" charset="0"/>
                <a:cs typeface="Times New Roman" charset="0"/>
              </a:rPr>
              <a:t>月</a:t>
            </a:r>
            <a:r>
              <a:rPr lang="zh-CN" altLang="zh-CN" dirty="0"/>
              <a:t> 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514106" y="5677255"/>
            <a:ext cx="10118218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700" kern="100" dirty="0" err="1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Skynet</a:t>
            </a:r>
            <a:r>
              <a:rPr lang="zh-CN" altLang="zh-CN" sz="1700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从一开始便是开源的，截止到目前</a:t>
            </a:r>
            <a:r>
              <a:rPr lang="en-US" altLang="zh-CN" sz="1700" kern="100" dirty="0" err="1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Skynet</a:t>
            </a:r>
            <a:r>
              <a:rPr lang="zh-CN" altLang="zh-CN" sz="1700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在</a:t>
            </a:r>
            <a:r>
              <a:rPr lang="en-US" altLang="zh-CN" sz="1700" kern="100" dirty="0" err="1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Github</a:t>
            </a:r>
            <a:r>
              <a:rPr lang="zh-CN" altLang="zh-CN" sz="1700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上已有</a:t>
            </a:r>
            <a:r>
              <a:rPr lang="en-US" altLang="zh-CN" sz="1700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Star</a:t>
            </a:r>
            <a:r>
              <a:rPr lang="zh-CN" altLang="zh-CN" sz="1700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数</a:t>
            </a:r>
            <a:r>
              <a:rPr lang="en-US" altLang="zh-CN" sz="1700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4615</a:t>
            </a:r>
            <a:r>
              <a:rPr lang="zh-CN" altLang="zh-CN" sz="1700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，</a:t>
            </a:r>
            <a:r>
              <a:rPr lang="en-US" altLang="zh-CN" sz="1700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Fork</a:t>
            </a:r>
            <a:r>
              <a:rPr lang="zh-CN" altLang="zh-CN" sz="1700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数</a:t>
            </a:r>
            <a:r>
              <a:rPr lang="en-US" altLang="zh-CN" sz="1700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2102</a:t>
            </a:r>
            <a:r>
              <a:rPr lang="zh-CN" altLang="zh-CN" sz="1700" kern="100" dirty="0">
                <a:solidFill>
                  <a:srgbClr val="595959"/>
                </a:solidFill>
                <a:latin typeface="STFangsong" charset="-122"/>
                <a:ea typeface="STFangsong" charset="-122"/>
                <a:cs typeface="STFangsong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00795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9" grpId="0" animBg="1"/>
      <p:bldP spid="90" grpId="0" animBg="1"/>
      <p:bldP spid="91" grpId="0" animBg="1"/>
      <p:bldP spid="93" grpId="0" animBg="1"/>
      <p:bldP spid="94" grpId="0" animBg="1"/>
      <p:bldP spid="114" grpId="0"/>
      <p:bldP spid="115" grpId="0"/>
      <p:bldP spid="116" grpId="0"/>
      <p:bldP spid="118" grpId="0"/>
      <p:bldP spid="1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04"/>
          <a:stretch/>
        </p:blipFill>
        <p:spPr>
          <a:xfrm>
            <a:off x="0" y="14514"/>
            <a:ext cx="12192000" cy="6843486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4000">
                <a:srgbClr val="3E7886">
                  <a:alpha val="98000"/>
                </a:srgbClr>
              </a:gs>
              <a:gs pos="96000">
                <a:srgbClr val="274B53">
                  <a:alpha val="97000"/>
                </a:srgbClr>
              </a:gs>
            </a:gsLst>
            <a:lin ang="5400000" scaled="1"/>
          </a:gradFill>
        </p:spPr>
        <p:txBody>
          <a:bodyPr wrap="square" rtlCol="0" anchor="ctr">
            <a:spAutoFit/>
          </a:bodyPr>
          <a:lstStyle/>
          <a:p>
            <a:pPr algn="ctr">
              <a:spcBef>
                <a:spcPct val="0"/>
              </a:spcBef>
            </a:pPr>
            <a:endParaRPr lang="zh-CN" altLang="en-US" sz="2000">
              <a:solidFill>
                <a:srgbClr val="222B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222944" y="2714503"/>
            <a:ext cx="9747138" cy="1235760"/>
            <a:chOff x="2387021" y="2714503"/>
            <a:chExt cx="9747138" cy="1235760"/>
          </a:xfrm>
        </p:grpSpPr>
        <p:sp>
          <p:nvSpPr>
            <p:cNvPr id="30" name="圆角矩形 29"/>
            <p:cNvSpPr/>
            <p:nvPr/>
          </p:nvSpPr>
          <p:spPr>
            <a:xfrm>
              <a:off x="2387021" y="2714503"/>
              <a:ext cx="1235760" cy="1235760"/>
            </a:xfrm>
            <a:prstGeom prst="roundRect">
              <a:avLst>
                <a:gd name="adj" fmla="val 21355"/>
              </a:avLst>
            </a:prstGeom>
            <a:solidFill>
              <a:schemeClr val="bg1"/>
            </a:solidFill>
            <a:ln>
              <a:noFill/>
            </a:ln>
            <a:effectLst>
              <a:outerShdw blurRad="88900" sx="102000" sy="1020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Freeform 245"/>
            <p:cNvSpPr>
              <a:spLocks/>
            </p:cNvSpPr>
            <p:nvPr/>
          </p:nvSpPr>
          <p:spPr bwMode="auto">
            <a:xfrm>
              <a:off x="2609737" y="2985878"/>
              <a:ext cx="693010" cy="693010"/>
            </a:xfrm>
            <a:custGeom>
              <a:avLst/>
              <a:gdLst/>
              <a:ahLst/>
              <a:cxnLst>
                <a:cxn ang="0">
                  <a:pos x="68" y="3"/>
                </a:cxn>
                <a:cxn ang="0">
                  <a:pos x="58" y="61"/>
                </a:cxn>
                <a:cxn ang="0">
                  <a:pos x="57" y="63"/>
                </a:cxn>
                <a:cxn ang="0">
                  <a:pos x="56" y="63"/>
                </a:cxn>
                <a:cxn ang="0">
                  <a:pos x="55" y="63"/>
                </a:cxn>
                <a:cxn ang="0">
                  <a:pos x="38" y="56"/>
                </a:cxn>
                <a:cxn ang="0">
                  <a:pos x="28" y="67"/>
                </a:cxn>
                <a:cxn ang="0">
                  <a:pos x="26" y="68"/>
                </a:cxn>
                <a:cxn ang="0">
                  <a:pos x="26" y="68"/>
                </a:cxn>
                <a:cxn ang="0">
                  <a:pos x="24" y="65"/>
                </a:cxn>
                <a:cxn ang="0">
                  <a:pos x="24" y="52"/>
                </a:cxn>
                <a:cxn ang="0">
                  <a:pos x="57" y="12"/>
                </a:cxn>
                <a:cxn ang="0">
                  <a:pos x="16" y="47"/>
                </a:cxn>
                <a:cxn ang="0">
                  <a:pos x="1" y="41"/>
                </a:cxn>
                <a:cxn ang="0">
                  <a:pos x="0" y="39"/>
                </a:cxn>
                <a:cxn ang="0">
                  <a:pos x="1" y="36"/>
                </a:cxn>
                <a:cxn ang="0">
                  <a:pos x="64" y="0"/>
                </a:cxn>
                <a:cxn ang="0">
                  <a:pos x="65" y="0"/>
                </a:cxn>
                <a:cxn ang="0">
                  <a:pos x="67" y="0"/>
                </a:cxn>
                <a:cxn ang="0">
                  <a:pos x="68" y="3"/>
                </a:cxn>
              </a:cxnLst>
              <a:rect l="0" t="0" r="r" b="b"/>
              <a:pathLst>
                <a:path w="68" h="68">
                  <a:moveTo>
                    <a:pt x="68" y="3"/>
                  </a:moveTo>
                  <a:cubicBezTo>
                    <a:pt x="58" y="61"/>
                    <a:pt x="58" y="61"/>
                    <a:pt x="58" y="61"/>
                  </a:cubicBezTo>
                  <a:cubicBezTo>
                    <a:pt x="58" y="62"/>
                    <a:pt x="57" y="62"/>
                    <a:pt x="57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7"/>
                    <a:pt x="27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5" y="67"/>
                    <a:pt x="24" y="66"/>
                    <a:pt x="24" y="65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0"/>
                    <a:pt x="0" y="40"/>
                    <a:pt x="0" y="39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6" y="0"/>
                    <a:pt x="66" y="0"/>
                    <a:pt x="67" y="0"/>
                  </a:cubicBezTo>
                  <a:cubicBezTo>
                    <a:pt x="68" y="1"/>
                    <a:pt x="68" y="2"/>
                    <a:pt x="68" y="3"/>
                  </a:cubicBezTo>
                  <a:close/>
                </a:path>
              </a:pathLst>
            </a:custGeom>
            <a:gradFill>
              <a:gsLst>
                <a:gs pos="0">
                  <a:srgbClr val="3E7886"/>
                </a:gs>
                <a:gs pos="100000">
                  <a:srgbClr val="284D56"/>
                </a:gs>
              </a:gsLst>
              <a:lin ang="108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TextBox 64"/>
            <p:cNvSpPr txBox="1"/>
            <p:nvPr/>
          </p:nvSpPr>
          <p:spPr>
            <a:xfrm>
              <a:off x="4008665" y="2985878"/>
              <a:ext cx="81254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03   </a:t>
              </a:r>
              <a:r>
                <a:rPr lang="zh-CN" altLang="en-US" sz="44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设计理念及关键概念</a:t>
              </a:r>
              <a:endPara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TextBox 58"/>
          <p:cNvSpPr txBox="1">
            <a:spLocks noChangeArrowheads="1"/>
          </p:cNvSpPr>
          <p:nvPr/>
        </p:nvSpPr>
        <p:spPr bwMode="auto">
          <a:xfrm>
            <a:off x="5695922" y="3795233"/>
            <a:ext cx="3848100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l"/>
              <a:defRPr>
                <a:solidFill>
                  <a:srgbClr val="FCFCFC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 smtClean="0"/>
              <a:t>设计理念</a:t>
            </a:r>
            <a:endParaRPr lang="zh-CN" altLang="en-US" dirty="0"/>
          </a:p>
        </p:txBody>
      </p:sp>
      <p:sp>
        <p:nvSpPr>
          <p:cNvPr id="13" name="TextBox 59"/>
          <p:cNvSpPr txBox="1">
            <a:spLocks noChangeArrowheads="1"/>
          </p:cNvSpPr>
          <p:nvPr/>
        </p:nvSpPr>
        <p:spPr bwMode="auto">
          <a:xfrm>
            <a:off x="5695922" y="4200976"/>
            <a:ext cx="3848100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285750" indent="-285750">
              <a:lnSpc>
                <a:spcPct val="120000"/>
              </a:lnSpc>
              <a:spcBef>
                <a:spcPct val="0"/>
              </a:spcBef>
              <a:buFont typeface="Wingdings" panose="05000000000000000000" pitchFamily="2" charset="2"/>
              <a:buChar char="l"/>
              <a:defRPr>
                <a:solidFill>
                  <a:srgbClr val="FCFCFC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 smtClean="0"/>
              <a:t>关键概念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44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1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13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91" b="5523"/>
          <a:stretch/>
        </p:blipFill>
        <p:spPr>
          <a:xfrm>
            <a:off x="6068742" y="1054100"/>
            <a:ext cx="6120114" cy="279400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589667" y="429919"/>
            <a:ext cx="2601208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2400" b="1" dirty="0" smtClean="0">
                <a:gradFill>
                  <a:gsLst>
                    <a:gs pos="0">
                      <a:srgbClr val="2D5761"/>
                    </a:gs>
                    <a:gs pos="100000">
                      <a:srgbClr val="3E7886"/>
                    </a:gs>
                  </a:gsLst>
                  <a:lin ang="138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sz="2400" b="1" dirty="0" smtClean="0">
                <a:gradFill>
                  <a:gsLst>
                    <a:gs pos="0">
                      <a:srgbClr val="2D5761"/>
                    </a:gs>
                    <a:gs pos="100000">
                      <a:srgbClr val="3E7886"/>
                    </a:gs>
                  </a:gsLst>
                  <a:lin ang="138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设计理念</a:t>
            </a:r>
            <a:endParaRPr lang="zh-CN" altLang="en-US" sz="2400" dirty="0">
              <a:gradFill>
                <a:gsLst>
                  <a:gs pos="0">
                    <a:srgbClr val="2D5761"/>
                  </a:gs>
                  <a:gs pos="100000">
                    <a:srgbClr val="3E7886"/>
                  </a:gs>
                </a:gsLst>
                <a:lin ang="138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054100"/>
            <a:ext cx="12188856" cy="2794000"/>
          </a:xfrm>
          <a:prstGeom prst="rect">
            <a:avLst/>
          </a:prstGeom>
          <a:solidFill>
            <a:srgbClr val="3E7886"/>
          </a:solidFill>
        </p:spPr>
        <p:txBody>
          <a:bodyPr wrap="square" rtlCol="0" anchor="ctr">
            <a:spAutoFit/>
          </a:bodyPr>
          <a:lstStyle/>
          <a:p>
            <a:pPr algn="ctr">
              <a:spcBef>
                <a:spcPct val="0"/>
              </a:spcBef>
            </a:pPr>
            <a:endParaRPr lang="zh-CN" altLang="en-US" sz="2000">
              <a:solidFill>
                <a:srgbClr val="222B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94382" y="1775780"/>
            <a:ext cx="347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设计理念：</a:t>
            </a:r>
            <a:r>
              <a:rPr lang="en-US" altLang="zh-CN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Actor</a:t>
            </a:r>
            <a:r>
              <a:rPr lang="zh-CN" altLang="en-US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zh-CN" alt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724259" y="4130418"/>
            <a:ext cx="1752934" cy="400110"/>
          </a:xfrm>
          <a:prstGeom prst="rect">
            <a:avLst/>
          </a:prstGeom>
          <a:solidFill>
            <a:srgbClr val="FEFEFE"/>
          </a:solidFill>
        </p:spPr>
        <p:txBody>
          <a:bodyPr wrap="square" rtlCol="0">
            <a:spAutoFit/>
          </a:bodyPr>
          <a:lstStyle/>
          <a:p>
            <a:r>
              <a:rPr lang="zh-CN" altLang="en-US" sz="200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并发编程</a:t>
            </a:r>
            <a:endParaRPr lang="zh-CN" altLang="en-US" sz="20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24259" y="4729703"/>
            <a:ext cx="10922875" cy="92333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STFangsong" charset="-122"/>
                <a:ea typeface="STFangsong" charset="-122"/>
                <a:cs typeface="STFangsong" charset="-122"/>
              </a:rPr>
              <a:t>Actor</a:t>
            </a:r>
            <a:r>
              <a:rPr lang="zh-CN" altLang="zh-CN" dirty="0">
                <a:latin typeface="STFangsong" charset="-122"/>
                <a:ea typeface="STFangsong" charset="-122"/>
                <a:cs typeface="STFangsong" charset="-122"/>
              </a:rPr>
              <a:t>模型是一种常见且优势明显的模型，很多开</a:t>
            </a:r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   </a:t>
            </a:r>
            <a:r>
              <a:rPr lang="zh-CN" altLang="zh-CN" dirty="0">
                <a:latin typeface="STFangsong" charset="-122"/>
                <a:ea typeface="STFangsong" charset="-122"/>
                <a:cs typeface="STFangsong" charset="-122"/>
              </a:rPr>
              <a:t>发语言都直接提供了原生的</a:t>
            </a:r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Actor</a:t>
            </a:r>
            <a:r>
              <a:rPr lang="zh-CN" altLang="zh-CN" dirty="0">
                <a:latin typeface="STFangsong" charset="-122"/>
                <a:ea typeface="STFangsong" charset="-122"/>
                <a:cs typeface="STFangsong" charset="-122"/>
              </a:rPr>
              <a:t>模型，例如</a:t>
            </a:r>
            <a:r>
              <a:rPr lang="en-US" altLang="zh-CN" dirty="0" err="1">
                <a:latin typeface="STFangsong" charset="-122"/>
                <a:ea typeface="STFangsong" charset="-122"/>
                <a:cs typeface="STFangsong" charset="-122"/>
              </a:rPr>
              <a:t>Erlang</a:t>
            </a:r>
            <a:r>
              <a:rPr lang="zh-CN" altLang="zh-CN" dirty="0">
                <a:latin typeface="STFangsong" charset="-122"/>
                <a:ea typeface="STFangsong" charset="-122"/>
                <a:cs typeface="STFangsong" charset="-122"/>
              </a:rPr>
              <a:t>，</a:t>
            </a:r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Scala</a:t>
            </a:r>
            <a:r>
              <a:rPr lang="zh-CN" altLang="zh-CN" dirty="0">
                <a:latin typeface="STFangsong" charset="-122"/>
                <a:ea typeface="STFangsong" charset="-122"/>
                <a:cs typeface="STFangsong" charset="-122"/>
              </a:rPr>
              <a:t>等。一个</a:t>
            </a:r>
            <a:r>
              <a:rPr lang="en-US" altLang="zh-CN" dirty="0">
                <a:latin typeface="STFangsong" charset="-122"/>
                <a:ea typeface="STFangsong" charset="-122"/>
                <a:cs typeface="STFangsong" charset="-122"/>
              </a:rPr>
              <a:t>Actor</a:t>
            </a:r>
            <a:r>
              <a:rPr lang="zh-CN" altLang="zh-CN" dirty="0">
                <a:latin typeface="STFangsong" charset="-122"/>
                <a:ea typeface="STFangsong" charset="-122"/>
                <a:cs typeface="STFangsong" charset="-122"/>
              </a:rPr>
              <a:t>可以看作是一个独立的实体，它们之间是毫无关联的，但是它们之间可以通过且只能通过消息进行通信，消息的类型可以是任意的，消息的内容也可以是任意的。</a:t>
            </a:r>
          </a:p>
        </p:txBody>
      </p:sp>
      <p:sp>
        <p:nvSpPr>
          <p:cNvPr id="17" name="Freeform 100"/>
          <p:cNvSpPr>
            <a:spLocks noEditPoints="1"/>
          </p:cNvSpPr>
          <p:nvPr/>
        </p:nvSpPr>
        <p:spPr bwMode="auto">
          <a:xfrm>
            <a:off x="901854" y="1237843"/>
            <a:ext cx="508633" cy="487586"/>
          </a:xfrm>
          <a:custGeom>
            <a:avLst/>
            <a:gdLst/>
            <a:ahLst/>
            <a:cxnLst>
              <a:cxn ang="0">
                <a:pos x="63" y="49"/>
              </a:cxn>
              <a:cxn ang="0">
                <a:pos x="58" y="44"/>
              </a:cxn>
              <a:cxn ang="0">
                <a:pos x="54" y="48"/>
              </a:cxn>
              <a:cxn ang="0">
                <a:pos x="63" y="57"/>
              </a:cxn>
              <a:cxn ang="0">
                <a:pos x="64" y="60"/>
              </a:cxn>
              <a:cxn ang="0">
                <a:pos x="59" y="64"/>
              </a:cxn>
              <a:cxn ang="0">
                <a:pos x="56" y="63"/>
              </a:cxn>
              <a:cxn ang="0">
                <a:pos x="29" y="36"/>
              </a:cxn>
              <a:cxn ang="0">
                <a:pos x="15" y="42"/>
              </a:cxn>
              <a:cxn ang="0">
                <a:pos x="0" y="27"/>
              </a:cxn>
              <a:cxn ang="0">
                <a:pos x="26" y="0"/>
              </a:cxn>
              <a:cxn ang="0">
                <a:pos x="41" y="15"/>
              </a:cxn>
              <a:cxn ang="0">
                <a:pos x="36" y="30"/>
              </a:cxn>
              <a:cxn ang="0">
                <a:pos x="50" y="44"/>
              </a:cxn>
              <a:cxn ang="0">
                <a:pos x="54" y="40"/>
              </a:cxn>
              <a:cxn ang="0">
                <a:pos x="49" y="35"/>
              </a:cxn>
              <a:cxn ang="0">
                <a:pos x="54" y="31"/>
              </a:cxn>
              <a:cxn ang="0">
                <a:pos x="55" y="31"/>
              </a:cxn>
              <a:cxn ang="0">
                <a:pos x="67" y="44"/>
              </a:cxn>
              <a:cxn ang="0">
                <a:pos x="63" y="49"/>
              </a:cxn>
              <a:cxn ang="0">
                <a:pos x="25" y="8"/>
              </a:cxn>
              <a:cxn ang="0">
                <a:pos x="18" y="16"/>
              </a:cxn>
              <a:cxn ang="0">
                <a:pos x="19" y="19"/>
              </a:cxn>
              <a:cxn ang="0">
                <a:pos x="15" y="18"/>
              </a:cxn>
              <a:cxn ang="0">
                <a:pos x="7" y="26"/>
              </a:cxn>
              <a:cxn ang="0">
                <a:pos x="15" y="34"/>
              </a:cxn>
              <a:cxn ang="0">
                <a:pos x="23" y="26"/>
              </a:cxn>
              <a:cxn ang="0">
                <a:pos x="22" y="23"/>
              </a:cxn>
              <a:cxn ang="0">
                <a:pos x="25" y="24"/>
              </a:cxn>
              <a:cxn ang="0">
                <a:pos x="33" y="16"/>
              </a:cxn>
              <a:cxn ang="0">
                <a:pos x="25" y="8"/>
              </a:cxn>
            </a:cxnLst>
            <a:rect l="0" t="0" r="r" b="b"/>
            <a:pathLst>
              <a:path w="67" h="64">
                <a:moveTo>
                  <a:pt x="63" y="49"/>
                </a:moveTo>
                <a:cubicBezTo>
                  <a:pt x="62" y="49"/>
                  <a:pt x="58" y="45"/>
                  <a:pt x="58" y="44"/>
                </a:cubicBezTo>
                <a:cubicBezTo>
                  <a:pt x="54" y="48"/>
                  <a:pt x="54" y="48"/>
                  <a:pt x="54" y="48"/>
                </a:cubicBezTo>
                <a:cubicBezTo>
                  <a:pt x="63" y="57"/>
                  <a:pt x="63" y="57"/>
                  <a:pt x="63" y="57"/>
                </a:cubicBezTo>
                <a:cubicBezTo>
                  <a:pt x="63" y="58"/>
                  <a:pt x="64" y="59"/>
                  <a:pt x="64" y="60"/>
                </a:cubicBezTo>
                <a:cubicBezTo>
                  <a:pt x="64" y="62"/>
                  <a:pt x="61" y="64"/>
                  <a:pt x="59" y="64"/>
                </a:cubicBezTo>
                <a:cubicBezTo>
                  <a:pt x="58" y="64"/>
                  <a:pt x="57" y="64"/>
                  <a:pt x="56" y="63"/>
                </a:cubicBezTo>
                <a:cubicBezTo>
                  <a:pt x="29" y="36"/>
                  <a:pt x="29" y="36"/>
                  <a:pt x="29" y="36"/>
                </a:cubicBezTo>
                <a:cubicBezTo>
                  <a:pt x="25" y="39"/>
                  <a:pt x="20" y="42"/>
                  <a:pt x="15" y="42"/>
                </a:cubicBezTo>
                <a:cubicBezTo>
                  <a:pt x="6" y="42"/>
                  <a:pt x="0" y="36"/>
                  <a:pt x="0" y="27"/>
                </a:cubicBezTo>
                <a:cubicBezTo>
                  <a:pt x="0" y="14"/>
                  <a:pt x="13" y="0"/>
                  <a:pt x="26" y="0"/>
                </a:cubicBezTo>
                <a:cubicBezTo>
                  <a:pt x="35" y="0"/>
                  <a:pt x="41" y="6"/>
                  <a:pt x="41" y="15"/>
                </a:cubicBezTo>
                <a:cubicBezTo>
                  <a:pt x="41" y="21"/>
                  <a:pt x="39" y="26"/>
                  <a:pt x="36" y="30"/>
                </a:cubicBezTo>
                <a:cubicBezTo>
                  <a:pt x="50" y="44"/>
                  <a:pt x="50" y="44"/>
                  <a:pt x="50" y="44"/>
                </a:cubicBezTo>
                <a:cubicBezTo>
                  <a:pt x="54" y="40"/>
                  <a:pt x="54" y="40"/>
                  <a:pt x="54" y="40"/>
                </a:cubicBezTo>
                <a:cubicBezTo>
                  <a:pt x="53" y="39"/>
                  <a:pt x="49" y="36"/>
                  <a:pt x="49" y="35"/>
                </a:cubicBezTo>
                <a:cubicBezTo>
                  <a:pt x="49" y="34"/>
                  <a:pt x="53" y="31"/>
                  <a:pt x="54" y="31"/>
                </a:cubicBezTo>
                <a:cubicBezTo>
                  <a:pt x="54" y="31"/>
                  <a:pt x="54" y="31"/>
                  <a:pt x="55" y="31"/>
                </a:cubicBezTo>
                <a:cubicBezTo>
                  <a:pt x="56" y="32"/>
                  <a:pt x="67" y="43"/>
                  <a:pt x="67" y="44"/>
                </a:cubicBezTo>
                <a:cubicBezTo>
                  <a:pt x="67" y="45"/>
                  <a:pt x="64" y="49"/>
                  <a:pt x="63" y="49"/>
                </a:cubicBezTo>
                <a:close/>
                <a:moveTo>
                  <a:pt x="25" y="8"/>
                </a:moveTo>
                <a:cubicBezTo>
                  <a:pt x="21" y="8"/>
                  <a:pt x="18" y="12"/>
                  <a:pt x="18" y="16"/>
                </a:cubicBezTo>
                <a:cubicBezTo>
                  <a:pt x="18" y="17"/>
                  <a:pt x="18" y="18"/>
                  <a:pt x="19" y="19"/>
                </a:cubicBezTo>
                <a:cubicBezTo>
                  <a:pt x="17" y="19"/>
                  <a:pt x="16" y="18"/>
                  <a:pt x="15" y="18"/>
                </a:cubicBezTo>
                <a:cubicBezTo>
                  <a:pt x="11" y="18"/>
                  <a:pt x="7" y="22"/>
                  <a:pt x="7" y="26"/>
                </a:cubicBezTo>
                <a:cubicBezTo>
                  <a:pt x="7" y="30"/>
                  <a:pt x="11" y="34"/>
                  <a:pt x="15" y="34"/>
                </a:cubicBezTo>
                <a:cubicBezTo>
                  <a:pt x="19" y="34"/>
                  <a:pt x="23" y="30"/>
                  <a:pt x="23" y="26"/>
                </a:cubicBezTo>
                <a:cubicBezTo>
                  <a:pt x="23" y="25"/>
                  <a:pt x="23" y="24"/>
                  <a:pt x="22" y="23"/>
                </a:cubicBezTo>
                <a:cubicBezTo>
                  <a:pt x="23" y="23"/>
                  <a:pt x="24" y="24"/>
                  <a:pt x="25" y="24"/>
                </a:cubicBezTo>
                <a:cubicBezTo>
                  <a:pt x="30" y="24"/>
                  <a:pt x="33" y="20"/>
                  <a:pt x="33" y="16"/>
                </a:cubicBezTo>
                <a:cubicBezTo>
                  <a:pt x="33" y="12"/>
                  <a:pt x="30" y="8"/>
                  <a:pt x="25" y="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文本框 2"/>
          <p:cNvSpPr txBox="1"/>
          <p:nvPr/>
        </p:nvSpPr>
        <p:spPr>
          <a:xfrm>
            <a:off x="804825" y="2397368"/>
            <a:ext cx="113840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计算机科学中的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Actor</a:t>
            </a:r>
            <a:r>
              <a:rPr lang="zh-CN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模型是并行计算中的一个数学模型，它把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Actor</a:t>
            </a:r>
            <a:r>
              <a:rPr lang="zh-CN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视为并行计算的基元。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Actor</a:t>
            </a:r>
            <a:r>
              <a:rPr lang="zh-CN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可以响应接收到的消息，并作出响应的动作，发送消息，创建其他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Actor</a:t>
            </a:r>
            <a:r>
              <a:rPr lang="zh-CN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，可以修改自身的状态，但是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Actor</a:t>
            </a:r>
            <a:r>
              <a:rPr lang="zh-CN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Actor</a:t>
            </a:r>
            <a:r>
              <a:rPr lang="zh-CN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之间只能通过消息进行通信和相互影响，不关心其他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Actor</a:t>
            </a:r>
            <a:r>
              <a:rPr lang="zh-CN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是否存在、是否可靠，这种机制可以避免对锁的更多需求。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364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4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44" grpId="0"/>
          <p:bldP spid="48" grpId="0" animBg="1"/>
          <p:bldP spid="49" grpId="0" animBg="1"/>
          <p:bldP spid="1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44" grpId="0"/>
          <p:bldP spid="48" grpId="0" animBg="1"/>
          <p:bldP spid="49" grpId="0" animBg="1"/>
          <p:bldP spid="17" grpId="0" animBg="1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0 flash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E7886"/>
        </a:solidFill>
      </a:spPr>
      <a:bodyPr wrap="none" rtlCol="0" anchor="ctr">
        <a:spAutoFit/>
      </a:bodyPr>
      <a:lstStyle>
        <a:defPPr algn="ctr">
          <a:spcBef>
            <a:spcPct val="0"/>
          </a:spcBef>
          <a:defRPr sz="2000" smtClean="0">
            <a:solidFill>
              <a:srgbClr val="222B33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1066</TotalTime>
  <Words>3055</Words>
  <Application>Microsoft Macintosh PowerPoint</Application>
  <PresentationFormat>宽屏</PresentationFormat>
  <Paragraphs>390</Paragraphs>
  <Slides>37</Slides>
  <Notes>37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50" baseType="lpstr">
      <vt:lpstr>Calibri</vt:lpstr>
      <vt:lpstr>Calibri Light</vt:lpstr>
      <vt:lpstr>Gill Sans</vt:lpstr>
      <vt:lpstr>Microsoft YaHei</vt:lpstr>
      <vt:lpstr>STFangsong</vt:lpstr>
      <vt:lpstr>Times New Roman</vt:lpstr>
      <vt:lpstr>Wingdings</vt:lpstr>
      <vt:lpstr>仿宋_GB2312</vt:lpstr>
      <vt:lpstr>宋体</vt:lpstr>
      <vt:lpstr>微软雅黑</vt:lpstr>
      <vt:lpstr>微软雅黑 Light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 flash</dc:title>
  <dc:creator>Microsoft 帐户</dc:creator>
  <cp:lastModifiedBy>陈军</cp:lastModifiedBy>
  <cp:revision>481</cp:revision>
  <dcterms:created xsi:type="dcterms:W3CDTF">2016-12-29T05:37:04Z</dcterms:created>
  <dcterms:modified xsi:type="dcterms:W3CDTF">2017-01-03T17:08:16Z</dcterms:modified>
</cp:coreProperties>
</file>